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2" r:id="rId4"/>
    <p:sldId id="258" r:id="rId5"/>
    <p:sldId id="259" r:id="rId6"/>
    <p:sldId id="260" r:id="rId7"/>
    <p:sldId id="266" r:id="rId8"/>
    <p:sldId id="267" r:id="rId9"/>
    <p:sldId id="268" r:id="rId10"/>
    <p:sldId id="263" r:id="rId11"/>
    <p:sldId id="269" r:id="rId12"/>
    <p:sldId id="270" r:id="rId13"/>
    <p:sldId id="271" r:id="rId14"/>
    <p:sldId id="272" r:id="rId15"/>
    <p:sldId id="273" r:id="rId16"/>
    <p:sldId id="274"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2" autoAdjust="0"/>
    <p:restoredTop sz="90840" autoAdjust="0"/>
  </p:normalViewPr>
  <p:slideViewPr>
    <p:cSldViewPr>
      <p:cViewPr>
        <p:scale>
          <a:sx n="90" d="100"/>
          <a:sy n="90" d="100"/>
        </p:scale>
        <p:origin x="-888" y="-72"/>
      </p:cViewPr>
      <p:guideLst>
        <p:guide orient="horz" pos="2160"/>
        <p:guide pos="2880"/>
      </p:guideLst>
    </p:cSldViewPr>
  </p:slideViewPr>
  <p:notesTextViewPr>
    <p:cViewPr>
      <p:scale>
        <a:sx n="100" d="100"/>
        <a:sy n="100" d="100"/>
      </p:scale>
      <p:origin x="0" y="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19343-F981-4E8C-B73F-95AB2DED66CA}" type="datetimeFigureOut">
              <a:rPr lang="el-GR" smtClean="0"/>
              <a:pPr/>
              <a:t>25/5/2022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345C08-3A07-401C-ABFC-927763B5234E}" type="slidenum">
              <a:rPr lang="el-GR" smtClean="0"/>
              <a:pPr/>
              <a:t>‹#›</a:t>
            </a:fld>
            <a:endParaRPr lang="el-GR"/>
          </a:p>
        </p:txBody>
      </p:sp>
    </p:spTree>
    <p:extLst>
      <p:ext uri="{BB962C8B-B14F-4D97-AF65-F5344CB8AC3E}">
        <p14:creationId xmlns:p14="http://schemas.microsoft.com/office/powerpoint/2010/main" val="3737045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Καλησπέρα σας είμαστε</a:t>
            </a:r>
            <a:r>
              <a:rPr lang="el-GR" baseline="0" dirty="0" smtClean="0"/>
              <a:t> οι εκπαιδευόμενοι Β’ κύκλου του ΣΔΕ Καστοριάς. Είναι χαρά μας που συμμετέχουμε στη φετινή εκστρατεία του </a:t>
            </a:r>
            <a:r>
              <a:rPr lang="en-US" baseline="0" dirty="0" smtClean="0"/>
              <a:t>eco2mobility </a:t>
            </a:r>
            <a:r>
              <a:rPr lang="el-GR" baseline="0" dirty="0" smtClean="0"/>
              <a:t>για τα ΣΔΕ. Επιμεληθήκαμε κάποιες προτάσεις για μια πιο «πράσινη» μετακίνηση στην πόλη της Καστοριάς.</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Όπως</a:t>
            </a:r>
            <a:r>
              <a:rPr lang="el-GR" baseline="0" dirty="0" smtClean="0"/>
              <a:t> είναι λογικό για τα ηλεκτρικά ποδήλατα θα πρέπει να υπάρχουν σταθμοί φόρτισης σε διάφορα σημεία της πόλης μας που θα σας δείξουμε παρακάτω. </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Προτείνουμε 6 σταθμούς φόρτισης ηλεκτρικών ποδηλάτων.</a:t>
            </a:r>
            <a:r>
              <a:rPr lang="el-GR" baseline="0" dirty="0" smtClean="0"/>
              <a:t> Θέλοντας να καλύψουμε όλες τις περιοχές της πόλης, από τη Χλόη ως το Ενυδρείο. Η πόλη μας έχει πολλές ανηφόρες αλλά δεν υπάρχει πρόβλημα γιατί το ηλεκτρικό ποδήλατο μπορεί να ανεβεί με άνεση. </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baseline="0" dirty="0" smtClean="0"/>
              <a:t>Τα ποδήλατα βέβαια χρειάζονται </a:t>
            </a:r>
            <a:r>
              <a:rPr lang="el-GR" baseline="0" dirty="0" err="1" smtClean="0"/>
              <a:t>ποδηλατόδρομο</a:t>
            </a:r>
            <a:r>
              <a:rPr lang="el-GR" baseline="0" dirty="0" smtClean="0"/>
              <a:t> για να κινηθούν και γι’ αυτό η 3</a:t>
            </a:r>
            <a:r>
              <a:rPr lang="el-GR" baseline="30000" dirty="0" smtClean="0"/>
              <a:t>η</a:t>
            </a:r>
            <a:r>
              <a:rPr lang="el-GR" baseline="0" dirty="0" smtClean="0"/>
              <a:t> ιδέα μας είναι η δημιουργία </a:t>
            </a:r>
            <a:r>
              <a:rPr lang="el-GR" baseline="0" dirty="0" err="1" smtClean="0"/>
              <a:t>ποδηλατόδρομου</a:t>
            </a:r>
            <a:r>
              <a:rPr lang="el-GR" baseline="0" dirty="0" smtClean="0"/>
              <a:t>. Όπως φαίνεται στην εικόνα προτείνουμε να γίνει </a:t>
            </a:r>
            <a:r>
              <a:rPr lang="el-GR" baseline="0" dirty="0" err="1" smtClean="0"/>
              <a:t>ποδηλατόδρομος</a:t>
            </a:r>
            <a:r>
              <a:rPr lang="el-GR" baseline="0" dirty="0" smtClean="0"/>
              <a:t> στη νότια παραλία επί της Λεωφόρου Κύκνων και κατ επέκταση στη Λεωφόρο </a:t>
            </a:r>
            <a:r>
              <a:rPr lang="el-GR" baseline="0" dirty="0" err="1" smtClean="0"/>
              <a:t>Ορεστιάδος</a:t>
            </a:r>
            <a:r>
              <a:rPr lang="el-GR" baseline="0" dirty="0" smtClean="0"/>
              <a:t>. Επίσης σε αυτόν τον </a:t>
            </a:r>
            <a:r>
              <a:rPr lang="el-GR" baseline="0" dirty="0" err="1" smtClean="0"/>
              <a:t>ποδηλατόδρομου</a:t>
            </a:r>
            <a:r>
              <a:rPr lang="el-GR" baseline="0" dirty="0" smtClean="0"/>
              <a:t> προτείνουμε να δημιουργηθούν και στάσεις στάθμευσης ποδηλάτων. Παράλληλα, μπορεί να δημιουργηθεί και ειδική λωρίδα για άτομα με μειωμένη κινητικότητα, στη βόρεια παραλία, λόγω του ότι είναι ιδανικό αυτό το τοπίο για βόλτα αναψυχής. Εκεί θα μπορούσε να προστεθεί και επιπρόσθετη λωρίδα </a:t>
            </a:r>
            <a:r>
              <a:rPr lang="el-GR" baseline="0" dirty="0" err="1" smtClean="0"/>
              <a:t>ποδηλατόδρομου</a:t>
            </a:r>
            <a:r>
              <a:rPr lang="el-GR" baseline="0" dirty="0" smtClean="0"/>
              <a:t> μέχρι να βρεθεί με τον ήδη υπάρχον </a:t>
            </a:r>
            <a:r>
              <a:rPr lang="el-GR" baseline="0" dirty="0" err="1" smtClean="0"/>
              <a:t>ποδηλατόδρομο</a:t>
            </a:r>
            <a:r>
              <a:rPr lang="el-GR" baseline="0" dirty="0" smtClean="0"/>
              <a:t>.</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buNone/>
            </a:pPr>
            <a:r>
              <a:rPr lang="el-GR" dirty="0" smtClean="0"/>
              <a:t>4</a:t>
            </a:r>
            <a:r>
              <a:rPr lang="el-GR" baseline="30000" dirty="0" smtClean="0"/>
              <a:t>η</a:t>
            </a:r>
            <a:r>
              <a:rPr lang="el-GR" baseline="0" dirty="0" smtClean="0"/>
              <a:t> πρότασή μας είναι η δημιουργία μιας εφαρμογής για κινητά με μετρητή βημάτων. Το όνομά της θα είναι «</a:t>
            </a:r>
            <a:r>
              <a:rPr lang="en-US" baseline="0" dirty="0" smtClean="0"/>
              <a:t>Walk now</a:t>
            </a:r>
            <a:r>
              <a:rPr lang="el-GR" baseline="0" dirty="0" smtClean="0"/>
              <a:t>». Μια καινοτόμα ιδέα που έχει στόχο την κινητοποίηση πολιτών για περπάτημα και τη μείωση χρήσης του αυτοκινήτου. Έχουμε την τεχνολογία για να το πετύχουμε αρκεί να το θέλουμε. Και πώς θα σας φαινόταν να υπάρχει και μια οικονομική ελάφρυνση.</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Τα βήματα</a:t>
            </a:r>
            <a:r>
              <a:rPr lang="el-GR" baseline="0" dirty="0" smtClean="0"/>
              <a:t> θα μετρώνται σε κλίμακα μετρώντας το Μ.Ο. ημερησίως. </a:t>
            </a:r>
            <a:r>
              <a:rPr lang="el-GR" dirty="0" smtClean="0"/>
              <a:t>Εδώ θα σας παρουσιάσουμε πιθανά σενάρια οφελών, ως κίνητρο</a:t>
            </a:r>
            <a:r>
              <a:rPr lang="el-GR" baseline="0" dirty="0" smtClean="0"/>
              <a:t>. </a:t>
            </a:r>
            <a:r>
              <a:rPr lang="el-GR" dirty="0" smtClean="0"/>
              <a:t>Η</a:t>
            </a:r>
            <a:r>
              <a:rPr lang="el-GR" baseline="0" dirty="0" smtClean="0"/>
              <a:t> επιβράβευση θα μπορούσε να μοιράζεται σε 3 επίπεδα. Όσοι πολίτες κάνουν πάνω από 6.000 βήματα/μέρα θα μπορούσε να υπάρχει ετήσια επιβράβευση με αναμνηστικά δωράκια, όσοι κάνουν πάνω από 8.000 βήματα/μέρα θα έχουν πχ. μηνιαία μείωση δημοτικών τελών ή δωρεάν στάθμευση για κάποιες ώρες ή 1 δωρεάν φόρτιση ηλεκτρικού αυτοκινήτου, γιατί δε ρυπαίνει αυτός ο πολίτης, το δικαιούται! Και όσοι κάνουν πάνω από 10.000 βήματα/μέρα θα μπαίνουν σε δημόσια κλήρωση με δώρο ένα ηλεκτρικό ποδήλατο.</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Και με χιουμοριστική διάθεση, η επόμενη πρότασή μας είναι η δημιουργία </a:t>
            </a:r>
            <a:r>
              <a:rPr lang="el-GR" dirty="0" err="1" smtClean="0"/>
              <a:t>υπολίμνιου</a:t>
            </a:r>
            <a:r>
              <a:rPr lang="el-GR" dirty="0" smtClean="0"/>
              <a:t> </a:t>
            </a:r>
            <a:r>
              <a:rPr lang="el-GR" dirty="0" err="1" smtClean="0"/>
              <a:t>πάρκινγκ</a:t>
            </a:r>
            <a:r>
              <a:rPr lang="el-GR" baseline="0" dirty="0" smtClean="0"/>
              <a:t> (!) για όσους έχουν υποβρύχια αυτοκίνητα. </a:t>
            </a:r>
          </a:p>
          <a:p>
            <a:r>
              <a:rPr lang="el-GR" baseline="0" dirty="0" smtClean="0"/>
              <a:t>Σε αυτό το σημείο θέλω να σας πω δυο λόγια για την Καστοριά μας. Η Καστοριά αισθάνεται παραμελημένη από την πολιτεία γιατί ενώ έχει προσφέρει πάρα πολλά στην οικονομία της χώρας, φέρνοντας συνάλλαγμα πολλών εκ. δολαρίων και φιγουράριζε στις πρώτες θέσεις πανελλαδικά σε ανάπτυξη, τώρα που έχουν στερέψει οι πόροι της δεν υπάρχει βούληση από την </a:t>
            </a:r>
            <a:r>
              <a:rPr lang="el-GR" baseline="0" dirty="0" err="1" smtClean="0"/>
              <a:t>πολιτέια</a:t>
            </a:r>
            <a:r>
              <a:rPr lang="el-GR" baseline="0" dirty="0" smtClean="0"/>
              <a:t> για αλλαγή αυτού του κλίματος! Όμως εμείς πρέπει να αποδείξουμε ότι μπορούμε να αλλάξουμε αυτήν την κατάσταση με διάφορες προσπάθειες και δράσεις μας, όπως πχ. με αυτήν την εκστρατεία του </a:t>
            </a:r>
            <a:r>
              <a:rPr lang="en-US" baseline="0" dirty="0" smtClean="0"/>
              <a:t>eco2mobility</a:t>
            </a:r>
            <a:r>
              <a:rPr lang="el-GR" baseline="0" dirty="0" smtClean="0"/>
              <a:t> αλλά και άλλων ενεργειών μας για να βελτιώσουμε την ποιότητα ζωής της πόλης της Καστοριάς και του περιβάλλοντος της. Κλείνοντας θέλουμε να σας ευχαριστήσουμε για την ευκαιρία που μας δώσατε να παρουσιάσουμε τις προτάσεις μας. Θέλουμε </a:t>
            </a:r>
            <a:r>
              <a:rPr lang="en-US" baseline="0" dirty="0" err="1" smtClean="0"/>
              <a:t>ecomobility</a:t>
            </a:r>
            <a:r>
              <a:rPr lang="en-US" baseline="0" smtClean="0"/>
              <a:t>!</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Ευχαριστούμε</a:t>
            </a:r>
            <a:r>
              <a:rPr lang="el-GR" baseline="0" dirty="0" smtClean="0"/>
              <a:t> τη διευθύντρια του ΣΔΕ Καστοριάς κα Μαρία Μουστάκα και την περιβαλλοντολόγο μας Ευγενία </a:t>
            </a:r>
            <a:r>
              <a:rPr lang="el-GR" baseline="0" dirty="0" err="1" smtClean="0"/>
              <a:t>Καραπάτσιου</a:t>
            </a:r>
            <a:r>
              <a:rPr lang="el-GR" baseline="0" dirty="0" smtClean="0"/>
              <a:t>.</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16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Στόχοι</a:t>
            </a:r>
            <a:r>
              <a:rPr lang="el-GR" baseline="0" dirty="0" smtClean="0"/>
              <a:t> μας είναι η μείωση του </a:t>
            </a:r>
            <a:r>
              <a:rPr lang="en-US" baseline="0" dirty="0" smtClean="0"/>
              <a:t>CO2 </a:t>
            </a:r>
            <a:r>
              <a:rPr lang="el-GR" baseline="0" dirty="0" smtClean="0"/>
              <a:t>από αυτοκίνητα, μηχανάκια, λεωφορεία κλπ. Και όλοι γνωρίζουμε τη ζημιά που προκαλεί –κλιματική αλλαγή, φαινόμενο του θερμοκηπίου και λιώσιμο των πάγων κ.ά.-. Θέλουμε να πετύχουμε να αυξηθεί η μετακίνηση με τα πόδια που προσφέρει σωματική και ψυχική υγεία στον άνθρωπο και πολλά άλλα οφέλη. Χρειαζόμαστε να αναβαθμιστεί η ποιότητα ζωής στην πόλη μας. Λιγότερη κίνηση από αυτοκίνητα, λιγότερο θόρυβο στις βόλτες μας, πιο καθαρό αέρα και πιο εύκολο </a:t>
            </a:r>
            <a:r>
              <a:rPr lang="el-GR" baseline="0" dirty="0" err="1" smtClean="0"/>
              <a:t>πάρκινγκ</a:t>
            </a:r>
            <a:r>
              <a:rPr lang="el-GR" baseline="0" dirty="0" smtClean="0"/>
              <a:t>. Είναι ανάγκη να υπάρχει εύκολη πρόσβαση μετακίνηση για τα αναπηρικά </a:t>
            </a:r>
            <a:r>
              <a:rPr lang="el-GR" baseline="0" dirty="0" err="1" smtClean="0"/>
              <a:t>αμαξίδια</a:t>
            </a:r>
            <a:r>
              <a:rPr lang="el-GR" baseline="0" dirty="0" smtClean="0"/>
              <a:t>, για τα παιδικά καροτσάκια κλπ., γιατί θέλουμε να ζούμε σε μία πόλη που θα μπορούν να κινούνται με ευκολία όλοι αυτοί οι συμπολίτες μας. Θέλουμε να πετύχουν όλα αυτά γιατί η υπάρχουσα κατάσταση δε μας ικανοποιεί.</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Η υπάρχουσα κατάσταση στην Καστοριά!</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Εδώ μια άποψη από την κίνηση στο κέντρο της πόλης όπου υπάρχουν υψηλά επίπεδα εκπομπών</a:t>
            </a:r>
            <a:r>
              <a:rPr lang="el-GR" baseline="0" dirty="0" smtClean="0"/>
              <a:t> του </a:t>
            </a:r>
            <a:r>
              <a:rPr lang="en-US" baseline="0" dirty="0" smtClean="0"/>
              <a:t>CO2</a:t>
            </a:r>
            <a:r>
              <a:rPr lang="el-GR" baseline="0" dirty="0" smtClean="0"/>
              <a:t> και θόρυβος που προκαλεί εκνευρισμό. Ένα ακόμη πρόβλημα που θα μπορούσε να δημιουργηθεί είναι η επείγουσα διέλευση ασθενοφόρου η οποία θα καθυστερούσε υπερβολικά με κίνδυνο της υγείας του ανθρώπου που χρειάζεται νοσηλεία. </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Στη συνέχεια βλέπουμε μια όψη</a:t>
            </a:r>
            <a:r>
              <a:rPr lang="el-GR" baseline="0" dirty="0" smtClean="0"/>
              <a:t> της πόλης, όπου παρατηρείται έλλειψη παρκινγκ στο κέντρο και αν κάποιος έχει μεγάλη ανάγκη (για παράδειγμα άνθρωποι με κινητικές δυσκολίες) δε θα μπορέσει να εξυπηρετηθεί.</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Εδώ βλέπουμε παράνομο παρκάρισμα. Μας κλείνουν</a:t>
            </a:r>
            <a:r>
              <a:rPr lang="el-GR" baseline="0" dirty="0" smtClean="0"/>
              <a:t> πολλές φορές στους χώρους στάθμευσης και δεν μπορούμε να φύγουμε – από προσωπική μου εμπειρία- κλείνουν ακόμη και ειδικές ράμπες </a:t>
            </a:r>
            <a:r>
              <a:rPr lang="el-GR" baseline="0" dirty="0" err="1" smtClean="0"/>
              <a:t>ΑμΕΑ</a:t>
            </a:r>
            <a:r>
              <a:rPr lang="el-GR" baseline="0" dirty="0" smtClean="0"/>
              <a:t>. Προσωπικά μου έτυχε πρόσφατα να με κλείσουν στο κεντρικότερο </a:t>
            </a:r>
            <a:r>
              <a:rPr lang="el-GR" baseline="0" dirty="0" err="1" smtClean="0"/>
              <a:t>πάρκινγκ</a:t>
            </a:r>
            <a:r>
              <a:rPr lang="el-GR" baseline="0" dirty="0" smtClean="0"/>
              <a:t> της πόλης για αρκετή ώρα και αυτό γιατί σε μία μικρή πόλη όλοι κυκλοφορούν με το αυτοκίνητο ενώ θα μπορούσαμε να κυκλοφορούμε με τα ποδαράκια μας ή με ποδήλατο. Είναι συχνό φαινόμενο, ακόμη και μέχρι τον φούρνο της περιοχής μας να </a:t>
            </a:r>
            <a:r>
              <a:rPr lang="el-GR" baseline="0" dirty="0" err="1" smtClean="0"/>
              <a:t>πειγαίνουμε</a:t>
            </a:r>
            <a:r>
              <a:rPr lang="el-GR" baseline="0" dirty="0" smtClean="0"/>
              <a:t> με το </a:t>
            </a:r>
            <a:r>
              <a:rPr lang="el-GR" baseline="0" dirty="0" err="1" smtClean="0"/>
              <a:t>αυτοκήνιτο</a:t>
            </a:r>
            <a:r>
              <a:rPr lang="el-GR" baseline="0" dirty="0" smtClean="0"/>
              <a:t>. Ε , αυτό πρέπει να αλλάξει. Για όλους αυτούς τους λόγους, ακολουθούν οι προτάσεις μας για να καλυτερέψουν αυτές οι συνθήκες.</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Οι προτάσεις μας .</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1</a:t>
            </a:r>
            <a:r>
              <a:rPr lang="el-GR" baseline="30000" dirty="0" smtClean="0"/>
              <a:t>η</a:t>
            </a:r>
            <a:r>
              <a:rPr lang="el-GR" dirty="0" smtClean="0"/>
              <a:t> πρόταση είναι το ηλεκτρικό λεωφορείο. Στόχος</a:t>
            </a:r>
            <a:r>
              <a:rPr lang="el-GR" baseline="0" dirty="0" smtClean="0"/>
              <a:t> μας είναι η μείωση του </a:t>
            </a:r>
            <a:r>
              <a:rPr lang="en-US" baseline="0" dirty="0" smtClean="0"/>
              <a:t>CO2</a:t>
            </a:r>
            <a:r>
              <a:rPr lang="el-GR" baseline="0" dirty="0" smtClean="0"/>
              <a:t>, το όχημα δε θα αντλεί ενέργεια από ορυκτά καύσιμα, αλλά από Ανανεώσιμες Πηγές Ενέργειας, όπως </a:t>
            </a:r>
            <a:r>
              <a:rPr lang="el-GR" baseline="0" dirty="0" err="1" smtClean="0"/>
              <a:t>φωτοβολταϊκά</a:t>
            </a:r>
            <a:r>
              <a:rPr lang="el-GR" baseline="0" dirty="0" smtClean="0"/>
              <a:t> πάρκα, αιολικά κλπ. Ιδανικά προτείνουμε να υπάρχει </a:t>
            </a:r>
            <a:r>
              <a:rPr lang="el-GR" baseline="0" dirty="0" err="1" smtClean="0"/>
              <a:t>φωτοβολταϊκό</a:t>
            </a:r>
            <a:r>
              <a:rPr lang="el-GR" baseline="0" dirty="0" smtClean="0"/>
              <a:t> πάνελ στην οροφή του οχήματος συμπληρωματικά ώστε να ενισχύεται η αυτονομία του. Όφελος για τους πολίτες: μικρότερο κόστος σε σχέση με το συνηθισμένο λεωφορείο πχ. μισή τιμή εισιτηρίου. Όφελος για το περιβάλλον: χωρίς βενζίνη και πετρέλαιο θα έχουμε μείωση ρύπανσης.</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Στη συνέχεια προτείνουμε το ηλεκτρικό</a:t>
            </a:r>
            <a:r>
              <a:rPr lang="el-GR" baseline="0" dirty="0" smtClean="0"/>
              <a:t> ποδήλατο γιατί στόχος είναι να διανύουμε αποστάσεις στην πόλη μας με το </a:t>
            </a:r>
            <a:r>
              <a:rPr lang="el-GR" baseline="0" dirty="0" err="1" smtClean="0"/>
              <a:t>ηλ</a:t>
            </a:r>
            <a:r>
              <a:rPr lang="el-GR" baseline="0" dirty="0" smtClean="0"/>
              <a:t>. ποδήλατο αντί αυτοκινήτου και μηχανών. Η ιδέα έχει ως εξής: Δημιουργία κάρτας ποδηλάτη με ετήσια συνδρομή πχ. 20€ για κάλυψη εξόδων συντήρησης και επισκευών. Θα υπάρχει η δυνατότητα εν</a:t>
            </a:r>
            <a:r>
              <a:rPr lang="el-GR" dirty="0" smtClean="0"/>
              <a:t>οικίασης ενός ποδηλάτου</a:t>
            </a:r>
            <a:r>
              <a:rPr lang="el-GR" baseline="0" dirty="0" smtClean="0"/>
              <a:t> για 1 ώρα δωρεάν και για κάθε μία επόμενη ώρα μικρή χρέωση πχ. 2€. Ωστόσο, αν υπάρξει αλλαγή του ποδήλατου μέσα στην 1</a:t>
            </a:r>
            <a:r>
              <a:rPr lang="el-GR" baseline="30000" dirty="0" smtClean="0"/>
              <a:t>η</a:t>
            </a:r>
            <a:r>
              <a:rPr lang="el-GR" baseline="0" dirty="0" smtClean="0"/>
              <a:t> ώρα σε κάποιον σταθμό φόρτισης και η ενοικίαση κάποιου άλλου ποδήλατου, θα συνεχιστή η δωρεάν ενοικίαση. Προβλέπουμε να υπάρχει μια κάρτα ποδηλάτη με τα στοιχεία του ενοικιαστεί ποδήλατου για την ασφάλεια του ποδήλατου και για να μην χάνονται.</a:t>
            </a:r>
            <a:endParaRPr lang="el-GR" dirty="0"/>
          </a:p>
        </p:txBody>
      </p:sp>
      <p:sp>
        <p:nvSpPr>
          <p:cNvPr id="4" name="3 - Θέση αριθμού διαφάνειας"/>
          <p:cNvSpPr>
            <a:spLocks noGrp="1"/>
          </p:cNvSpPr>
          <p:nvPr>
            <p:ph type="sldNum" sz="quarter" idx="10"/>
          </p:nvPr>
        </p:nvSpPr>
        <p:spPr/>
        <p:txBody>
          <a:bodyPr/>
          <a:lstStyle/>
          <a:p>
            <a:fld id="{D3345C08-3A07-401C-ABFC-927763B5234E}"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2183300-0D3E-4F1A-BB4D-DA2F14F7EE89}" type="datetimeFigureOut">
              <a:rPr lang="el-GR" smtClean="0"/>
              <a:pPr/>
              <a:t>25/5/2022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BDD5CC-C8E8-42D6-933B-1FD1AD4A348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2183300-0D3E-4F1A-BB4D-DA2F14F7EE89}" type="datetimeFigureOut">
              <a:rPr lang="el-GR" smtClean="0"/>
              <a:pPr/>
              <a:t>25/5/2022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BDD5CC-C8E8-42D6-933B-1FD1AD4A348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2183300-0D3E-4F1A-BB4D-DA2F14F7EE89}" type="datetimeFigureOut">
              <a:rPr lang="el-GR" smtClean="0"/>
              <a:pPr/>
              <a:t>25/5/2022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BDD5CC-C8E8-42D6-933B-1FD1AD4A348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2183300-0D3E-4F1A-BB4D-DA2F14F7EE89}" type="datetimeFigureOut">
              <a:rPr lang="el-GR" smtClean="0"/>
              <a:pPr/>
              <a:t>25/5/2022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BDD5CC-C8E8-42D6-933B-1FD1AD4A348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2183300-0D3E-4F1A-BB4D-DA2F14F7EE89}" type="datetimeFigureOut">
              <a:rPr lang="el-GR" smtClean="0"/>
              <a:pPr/>
              <a:t>25/5/2022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BDD5CC-C8E8-42D6-933B-1FD1AD4A348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2183300-0D3E-4F1A-BB4D-DA2F14F7EE89}" type="datetimeFigureOut">
              <a:rPr lang="el-GR" smtClean="0"/>
              <a:pPr/>
              <a:t>25/5/2022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BDD5CC-C8E8-42D6-933B-1FD1AD4A348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2183300-0D3E-4F1A-BB4D-DA2F14F7EE89}" type="datetimeFigureOut">
              <a:rPr lang="el-GR" smtClean="0"/>
              <a:pPr/>
              <a:t>25/5/2022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3BDD5CC-C8E8-42D6-933B-1FD1AD4A348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2183300-0D3E-4F1A-BB4D-DA2F14F7EE89}" type="datetimeFigureOut">
              <a:rPr lang="el-GR" smtClean="0"/>
              <a:pPr/>
              <a:t>25/5/2022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3BDD5CC-C8E8-42D6-933B-1FD1AD4A348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2183300-0D3E-4F1A-BB4D-DA2F14F7EE89}" type="datetimeFigureOut">
              <a:rPr lang="el-GR" smtClean="0"/>
              <a:pPr/>
              <a:t>25/5/2022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3BDD5CC-C8E8-42D6-933B-1FD1AD4A348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2183300-0D3E-4F1A-BB4D-DA2F14F7EE89}" type="datetimeFigureOut">
              <a:rPr lang="el-GR" smtClean="0"/>
              <a:pPr/>
              <a:t>25/5/2022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BDD5CC-C8E8-42D6-933B-1FD1AD4A348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2183300-0D3E-4F1A-BB4D-DA2F14F7EE89}" type="datetimeFigureOut">
              <a:rPr lang="el-GR" smtClean="0"/>
              <a:pPr/>
              <a:t>25/5/2022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BDD5CC-C8E8-42D6-933B-1FD1AD4A348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83300-0D3E-4F1A-BB4D-DA2F14F7EE89}" type="datetimeFigureOut">
              <a:rPr lang="el-GR" smtClean="0"/>
              <a:pPr/>
              <a:t>25/5/2022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DD5CC-C8E8-42D6-933B-1FD1AD4A348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2000240"/>
            <a:ext cx="7772400" cy="1470025"/>
          </a:xfrm>
        </p:spPr>
        <p:txBody>
          <a:bodyPr/>
          <a:lstStyle/>
          <a:p>
            <a:pPr lvl="0"/>
            <a:r>
              <a:rPr lang="el-GR" dirty="0" smtClean="0">
                <a:latin typeface="Comic Sans MS" pitchFamily="66" charset="0"/>
              </a:rPr>
              <a:t>«Πράσινη» μετακίνηση στην πόλη της Καστοριάς</a:t>
            </a:r>
            <a:endParaRPr lang="el-GR" dirty="0">
              <a:latin typeface="Comic Sans MS" pitchFamily="66" charset="0"/>
            </a:endParaRPr>
          </a:p>
        </p:txBody>
      </p:sp>
      <p:sp>
        <p:nvSpPr>
          <p:cNvPr id="4" name="3 - TextBox"/>
          <p:cNvSpPr txBox="1"/>
          <p:nvPr/>
        </p:nvSpPr>
        <p:spPr>
          <a:xfrm>
            <a:off x="1643042" y="4586125"/>
            <a:ext cx="5715040" cy="1200329"/>
          </a:xfrm>
          <a:prstGeom prst="rect">
            <a:avLst/>
          </a:prstGeom>
          <a:noFill/>
        </p:spPr>
        <p:txBody>
          <a:bodyPr wrap="square" numCol="2" rtlCol="0">
            <a:spAutoFit/>
          </a:bodyPr>
          <a:lstStyle/>
          <a:p>
            <a:pPr algn="ctr"/>
            <a:r>
              <a:rPr lang="el-GR" dirty="0" smtClean="0">
                <a:latin typeface="Comic Sans MS" pitchFamily="66" charset="0"/>
              </a:rPr>
              <a:t>Αποστολίδης Αθανάσιος</a:t>
            </a:r>
          </a:p>
          <a:p>
            <a:pPr algn="ctr"/>
            <a:r>
              <a:rPr lang="el-GR" dirty="0" err="1" smtClean="0">
                <a:latin typeface="Comic Sans MS" pitchFamily="66" charset="0"/>
              </a:rPr>
              <a:t>Βασιλειάδου</a:t>
            </a:r>
            <a:r>
              <a:rPr lang="el-GR" dirty="0" smtClean="0">
                <a:latin typeface="Comic Sans MS" pitchFamily="66" charset="0"/>
              </a:rPr>
              <a:t> Χριστίνα</a:t>
            </a:r>
          </a:p>
          <a:p>
            <a:pPr algn="ctr"/>
            <a:r>
              <a:rPr lang="el-GR" dirty="0" smtClean="0">
                <a:latin typeface="Comic Sans MS" pitchFamily="66" charset="0"/>
              </a:rPr>
              <a:t>Γώγου Σιδέρης</a:t>
            </a:r>
          </a:p>
          <a:p>
            <a:pPr algn="ctr"/>
            <a:r>
              <a:rPr lang="el-GR" dirty="0" err="1" smtClean="0">
                <a:latin typeface="Comic Sans MS" pitchFamily="66" charset="0"/>
              </a:rPr>
              <a:t>Ζερβάκου</a:t>
            </a:r>
            <a:r>
              <a:rPr lang="el-GR" dirty="0" smtClean="0">
                <a:latin typeface="Comic Sans MS" pitchFamily="66" charset="0"/>
              </a:rPr>
              <a:t> Άννα</a:t>
            </a:r>
          </a:p>
          <a:p>
            <a:pPr algn="ctr"/>
            <a:r>
              <a:rPr lang="el-GR" dirty="0" smtClean="0">
                <a:latin typeface="Comic Sans MS" pitchFamily="66" charset="0"/>
              </a:rPr>
              <a:t>Λάιου Ζωή</a:t>
            </a:r>
          </a:p>
          <a:p>
            <a:pPr algn="ctr"/>
            <a:r>
              <a:rPr lang="el-GR" dirty="0" smtClean="0">
                <a:latin typeface="Comic Sans MS" pitchFamily="66" charset="0"/>
              </a:rPr>
              <a:t>Μανώλης Νικόλαος</a:t>
            </a:r>
          </a:p>
          <a:p>
            <a:pPr algn="ctr"/>
            <a:r>
              <a:rPr lang="el-GR" dirty="0" smtClean="0">
                <a:latin typeface="Comic Sans MS" pitchFamily="66" charset="0"/>
              </a:rPr>
              <a:t>Μάρκου Γρηγόριος</a:t>
            </a:r>
          </a:p>
          <a:p>
            <a:pPr algn="ctr"/>
            <a:r>
              <a:rPr lang="el-GR" dirty="0" smtClean="0">
                <a:latin typeface="Comic Sans MS" pitchFamily="66" charset="0"/>
              </a:rPr>
              <a:t>Τραϊανός Αναστάσιος</a:t>
            </a:r>
            <a:endParaRPr lang="el-GR" dirty="0">
              <a:latin typeface="Comic Sans MS" pitchFamily="66" charset="0"/>
            </a:endParaRPr>
          </a:p>
        </p:txBody>
      </p:sp>
      <p:pic>
        <p:nvPicPr>
          <p:cNvPr id="1026" name="Picture 2" descr="C:\Users\laptop\Desktop\λογοτύπο ΣΔΕ Καστοριάς.jpg"/>
          <p:cNvPicPr>
            <a:picLocks noChangeAspect="1" noChangeArrowheads="1"/>
          </p:cNvPicPr>
          <p:nvPr/>
        </p:nvPicPr>
        <p:blipFill>
          <a:blip r:embed="rId3" cstate="print"/>
          <a:stretch>
            <a:fillRect/>
          </a:stretch>
        </p:blipFill>
        <p:spPr bwMode="auto">
          <a:xfrm>
            <a:off x="2699792" y="280824"/>
            <a:ext cx="1428760" cy="1428760"/>
          </a:xfrm>
          <a:prstGeom prst="rect">
            <a:avLst/>
          </a:prstGeom>
          <a:noFill/>
          <a:ln>
            <a:noFill/>
          </a:ln>
        </p:spPr>
      </p:pic>
      <p:pic>
        <p:nvPicPr>
          <p:cNvPr id="1027" name="Picture 3" descr="C:\Users\laptop\Desktop\ecomobility.jpg"/>
          <p:cNvPicPr>
            <a:picLocks noChangeAspect="1" noChangeArrowheads="1"/>
          </p:cNvPicPr>
          <p:nvPr/>
        </p:nvPicPr>
        <p:blipFill>
          <a:blip r:embed="rId4" cstate="print"/>
          <a:stretch>
            <a:fillRect/>
          </a:stretch>
        </p:blipFill>
        <p:spPr bwMode="auto">
          <a:xfrm>
            <a:off x="4283968" y="285728"/>
            <a:ext cx="2143140" cy="1426163"/>
          </a:xfrm>
          <a:prstGeom prst="rect">
            <a:avLst/>
          </a:prstGeom>
          <a:noFill/>
          <a:ln>
            <a:noFill/>
          </a:ln>
        </p:spPr>
      </p:pic>
      <p:pic>
        <p:nvPicPr>
          <p:cNvPr id="1028" name="Picture 4" descr="C:\Users\laptop\Desktop\ινεδιβιμ.png"/>
          <p:cNvPicPr>
            <a:picLocks noChangeAspect="1" noChangeArrowheads="1"/>
          </p:cNvPicPr>
          <p:nvPr/>
        </p:nvPicPr>
        <p:blipFill>
          <a:blip r:embed="rId5" cstate="print">
            <a:clrChange>
              <a:clrFrom>
                <a:srgbClr val="990033"/>
              </a:clrFrom>
              <a:clrTo>
                <a:srgbClr val="990033">
                  <a:alpha val="0"/>
                </a:srgbClr>
              </a:clrTo>
            </a:clrChange>
          </a:blip>
          <a:srcRect t="18292" b="23171"/>
          <a:stretch>
            <a:fillRect/>
          </a:stretch>
        </p:blipFill>
        <p:spPr bwMode="auto">
          <a:xfrm>
            <a:off x="107504" y="280824"/>
            <a:ext cx="2440780" cy="1428760"/>
          </a:xfrm>
          <a:prstGeom prst="rect">
            <a:avLst/>
          </a:prstGeom>
          <a:noFill/>
        </p:spPr>
      </p:pic>
      <p:sp>
        <p:nvSpPr>
          <p:cNvPr id="8" name="7 - Ορθογώνιο"/>
          <p:cNvSpPr/>
          <p:nvPr/>
        </p:nvSpPr>
        <p:spPr>
          <a:xfrm>
            <a:off x="1714480" y="3854239"/>
            <a:ext cx="5500694" cy="646331"/>
          </a:xfrm>
          <a:prstGeom prst="rect">
            <a:avLst/>
          </a:prstGeom>
        </p:spPr>
        <p:txBody>
          <a:bodyPr wrap="square">
            <a:spAutoFit/>
          </a:bodyPr>
          <a:lstStyle/>
          <a:p>
            <a:pPr algn="ctr"/>
            <a:r>
              <a:rPr lang="el-GR" b="1" dirty="0" smtClean="0">
                <a:latin typeface="Comic Sans MS" pitchFamily="66" charset="0"/>
              </a:rPr>
              <a:t>ΣΔΕ ΚΑΣΤΟΡΙΑΣ (σχ. έτος 2021-2022)</a:t>
            </a:r>
          </a:p>
          <a:p>
            <a:pPr algn="ctr"/>
            <a:r>
              <a:rPr lang="el-GR" u="sng" dirty="0" smtClean="0">
                <a:latin typeface="Comic Sans MS" pitchFamily="66" charset="0"/>
              </a:rPr>
              <a:t>Εκπαιδευόμενοι Β’ κύκλου</a:t>
            </a:r>
          </a:p>
        </p:txBody>
      </p:sp>
      <p:sp>
        <p:nvSpPr>
          <p:cNvPr id="9" name="8 - TextBox"/>
          <p:cNvSpPr txBox="1"/>
          <p:nvPr/>
        </p:nvSpPr>
        <p:spPr>
          <a:xfrm>
            <a:off x="1857356" y="6000768"/>
            <a:ext cx="5143536" cy="707886"/>
          </a:xfrm>
          <a:prstGeom prst="rect">
            <a:avLst/>
          </a:prstGeom>
          <a:noFill/>
        </p:spPr>
        <p:txBody>
          <a:bodyPr wrap="square" rtlCol="0">
            <a:spAutoFit/>
          </a:bodyPr>
          <a:lstStyle/>
          <a:p>
            <a:r>
              <a:rPr lang="el-GR" sz="2000" dirty="0" smtClean="0"/>
              <a:t>Υπεύθυνη καθηγήτρια:  </a:t>
            </a:r>
            <a:r>
              <a:rPr lang="el-GR" sz="2000" dirty="0" err="1" smtClean="0"/>
              <a:t>Καραπάτσιου</a:t>
            </a:r>
            <a:r>
              <a:rPr lang="el-GR" sz="2000" dirty="0" smtClean="0"/>
              <a:t> Ευγενία</a:t>
            </a:r>
          </a:p>
          <a:p>
            <a:r>
              <a:rPr lang="el-GR" sz="2000" dirty="0" smtClean="0"/>
              <a:t>Διευθύντρια ΣΔΕ: Μουστάκα </a:t>
            </a:r>
            <a:r>
              <a:rPr lang="el-GR" sz="2000" dirty="0" err="1" smtClean="0"/>
              <a:t>Μάρια</a:t>
            </a:r>
            <a:endParaRPr lang="el-GR" sz="2000" dirty="0"/>
          </a:p>
        </p:txBody>
      </p:sp>
      <p:pic>
        <p:nvPicPr>
          <p:cNvPr id="3" name="Picture 2" descr="https://www.ecomobility.gr/wp-content/themes/ecomobility/images/slider-mask.png"/>
          <p:cNvPicPr>
            <a:picLocks noChangeAspect="1" noChangeArrowheads="1"/>
          </p:cNvPicPr>
          <p:nvPr/>
        </p:nvPicPr>
        <p:blipFill rotWithShape="1">
          <a:blip r:embed="rId6">
            <a:extLst>
              <a:ext uri="{28A0092B-C50C-407E-A947-70E740481C1C}">
                <a14:useLocalDpi xmlns:a14="http://schemas.microsoft.com/office/drawing/2010/main" val="0"/>
              </a:ext>
            </a:extLst>
          </a:blip>
          <a:srcRect l="68086" t="33558" r="14483"/>
          <a:stretch/>
        </p:blipFill>
        <p:spPr bwMode="auto">
          <a:xfrm>
            <a:off x="6516216" y="411390"/>
            <a:ext cx="2408286" cy="1167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2976" y="274638"/>
            <a:ext cx="7000924" cy="1143000"/>
          </a:xfrm>
        </p:spPr>
        <p:txBody>
          <a:bodyPr>
            <a:normAutofit fontScale="90000"/>
          </a:bodyPr>
          <a:lstStyle/>
          <a:p>
            <a:r>
              <a:rPr lang="el-GR" dirty="0" smtClean="0"/>
              <a:t>Δημιουργία σταθμών φόρτισης για ηλεκτρικά ποδήλατά</a:t>
            </a:r>
            <a:endParaRPr lang="el-GR" dirty="0"/>
          </a:p>
        </p:txBody>
      </p:sp>
      <p:pic>
        <p:nvPicPr>
          <p:cNvPr id="5" name="4 - Θέση περιεχομένου" descr="trac-vu-sDFqM3HYsE4-unsplash.jpg"/>
          <p:cNvPicPr>
            <a:picLocks noGrp="1" noChangeAspect="1"/>
          </p:cNvPicPr>
          <p:nvPr>
            <p:ph idx="1"/>
          </p:nvPr>
        </p:nvPicPr>
        <p:blipFill>
          <a:blip r:embed="rId3" cstate="print"/>
          <a:stretch>
            <a:fillRect/>
          </a:stretch>
        </p:blipFill>
        <p:spPr>
          <a:xfrm>
            <a:off x="1182397" y="1600200"/>
            <a:ext cx="6779206" cy="4525963"/>
          </a:xfrm>
        </p:spPr>
      </p:pic>
      <p:pic>
        <p:nvPicPr>
          <p:cNvPr id="4" name="Picture 2" descr="C:\Users\laptop\Desktop\λογοτύπο ΣΔΕ Καστοριάς.jpg"/>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a:off x="71430" y="71438"/>
            <a:ext cx="1000108" cy="100010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57364"/>
            <a:ext cx="3214678" cy="2857520"/>
          </a:xfrm>
        </p:spPr>
        <p:txBody>
          <a:bodyPr>
            <a:normAutofit/>
          </a:bodyPr>
          <a:lstStyle/>
          <a:p>
            <a:r>
              <a:rPr lang="el-GR" dirty="0" smtClean="0"/>
              <a:t>6 Σταθμοί φόρτισης ηλεκτρικών ποδηλάτων</a:t>
            </a:r>
            <a:endParaRPr lang="el-GR"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3829733" y="0"/>
            <a:ext cx="5314267" cy="6858000"/>
          </a:xfrm>
          <a:prstGeom prst="rect">
            <a:avLst/>
          </a:prstGeom>
          <a:noFill/>
          <a:ln w="9525">
            <a:noFill/>
            <a:miter lim="800000"/>
            <a:headEnd/>
            <a:tailEnd/>
          </a:ln>
          <a:effectLst/>
        </p:spPr>
      </p:pic>
      <p:sp>
        <p:nvSpPr>
          <p:cNvPr id="6" name="5 - Έλλειψη"/>
          <p:cNvSpPr/>
          <p:nvPr/>
        </p:nvSpPr>
        <p:spPr>
          <a:xfrm>
            <a:off x="5572132" y="1500174"/>
            <a:ext cx="285752" cy="21431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a:p>
        </p:txBody>
      </p:sp>
      <p:sp>
        <p:nvSpPr>
          <p:cNvPr id="7" name="6 - Έλλειψη"/>
          <p:cNvSpPr/>
          <p:nvPr/>
        </p:nvSpPr>
        <p:spPr>
          <a:xfrm>
            <a:off x="6643702" y="3643314"/>
            <a:ext cx="285752" cy="21431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a:p>
        </p:txBody>
      </p:sp>
      <p:sp>
        <p:nvSpPr>
          <p:cNvPr id="8" name="7 - Έλλειψη"/>
          <p:cNvSpPr/>
          <p:nvPr/>
        </p:nvSpPr>
        <p:spPr>
          <a:xfrm>
            <a:off x="7715272" y="4786322"/>
            <a:ext cx="285752" cy="21431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a:p>
        </p:txBody>
      </p:sp>
      <p:sp>
        <p:nvSpPr>
          <p:cNvPr id="9" name="8 - Έλλειψη"/>
          <p:cNvSpPr/>
          <p:nvPr/>
        </p:nvSpPr>
        <p:spPr>
          <a:xfrm>
            <a:off x="6000760" y="3857628"/>
            <a:ext cx="285752" cy="21431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a:p>
        </p:txBody>
      </p:sp>
      <p:sp>
        <p:nvSpPr>
          <p:cNvPr id="10" name="9 - Έλλειψη"/>
          <p:cNvSpPr/>
          <p:nvPr/>
        </p:nvSpPr>
        <p:spPr>
          <a:xfrm>
            <a:off x="5000628" y="5572140"/>
            <a:ext cx="285752" cy="21431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a:p>
        </p:txBody>
      </p:sp>
      <p:sp>
        <p:nvSpPr>
          <p:cNvPr id="11" name="10 - Έλλειψη"/>
          <p:cNvSpPr/>
          <p:nvPr/>
        </p:nvSpPr>
        <p:spPr>
          <a:xfrm>
            <a:off x="7143768" y="4143380"/>
            <a:ext cx="285752" cy="21431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a:p>
        </p:txBody>
      </p:sp>
      <p:pic>
        <p:nvPicPr>
          <p:cNvPr id="12" name="Picture 2" descr="C:\Users\laptop\Desktop\λογοτύπο ΣΔΕ Καστοριάς.jpg"/>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a:off x="71430" y="71438"/>
            <a:ext cx="1000108" cy="100010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85852" y="0"/>
            <a:ext cx="7443782" cy="1143000"/>
          </a:xfrm>
        </p:spPr>
        <p:txBody>
          <a:bodyPr>
            <a:normAutofit fontScale="90000"/>
          </a:bodyPr>
          <a:lstStyle/>
          <a:p>
            <a:r>
              <a:rPr lang="el-GR" dirty="0" smtClean="0"/>
              <a:t>3. Δημιουργία </a:t>
            </a:r>
            <a:r>
              <a:rPr lang="el-GR" dirty="0" err="1" smtClean="0"/>
              <a:t>ποδηλατόδρομου</a:t>
            </a:r>
            <a:r>
              <a:rPr lang="el-GR" dirty="0" smtClean="0"/>
              <a:t> και ειδική λωρίδα ΑΜΕΑ</a:t>
            </a:r>
            <a:endParaRPr lang="el-GR" dirty="0"/>
          </a:p>
        </p:txBody>
      </p:sp>
      <p:sp>
        <p:nvSpPr>
          <p:cNvPr id="3" name="2 - Θέση περιεχομένου"/>
          <p:cNvSpPr>
            <a:spLocks noGrp="1"/>
          </p:cNvSpPr>
          <p:nvPr>
            <p:ph idx="1"/>
          </p:nvPr>
        </p:nvSpPr>
        <p:spPr>
          <a:xfrm>
            <a:off x="500034" y="5572140"/>
            <a:ext cx="8286776" cy="1071570"/>
          </a:xfrm>
        </p:spPr>
        <p:txBody>
          <a:bodyPr>
            <a:normAutofit lnSpcReduction="10000"/>
          </a:bodyPr>
          <a:lstStyle/>
          <a:p>
            <a:pPr lvl="0">
              <a:buNone/>
            </a:pPr>
            <a:r>
              <a:rPr lang="el-GR" dirty="0" smtClean="0"/>
              <a:t>		 </a:t>
            </a:r>
            <a:r>
              <a:rPr lang="el-GR" dirty="0" err="1" smtClean="0"/>
              <a:t>Ποδηλατόδρομος</a:t>
            </a:r>
            <a:endParaRPr lang="el-GR" dirty="0" smtClean="0"/>
          </a:p>
          <a:p>
            <a:pPr lvl="0">
              <a:buNone/>
            </a:pPr>
            <a:r>
              <a:rPr lang="el-GR" dirty="0" smtClean="0"/>
              <a:t>		 Λωρίδα </a:t>
            </a:r>
            <a:r>
              <a:rPr lang="el-GR" dirty="0" err="1" smtClean="0"/>
              <a:t>ΑμΕΑ</a:t>
            </a:r>
            <a:endParaRPr lang="el-GR" dirty="0" smtClean="0"/>
          </a:p>
          <a:p>
            <a:pPr lvl="0">
              <a:buNone/>
            </a:pPr>
            <a:endParaRPr lang="el-GR" dirty="0"/>
          </a:p>
        </p:txBody>
      </p:sp>
      <p:pic>
        <p:nvPicPr>
          <p:cNvPr id="4" name="Picture 2"/>
          <p:cNvPicPr>
            <a:picLocks noChangeAspect="1" noChangeArrowheads="1"/>
          </p:cNvPicPr>
          <p:nvPr/>
        </p:nvPicPr>
        <p:blipFill>
          <a:blip r:embed="rId3" cstate="print"/>
          <a:srcRect t="42708"/>
          <a:stretch>
            <a:fillRect/>
          </a:stretch>
        </p:blipFill>
        <p:spPr bwMode="auto">
          <a:xfrm>
            <a:off x="1500166" y="1142984"/>
            <a:ext cx="5929322" cy="4383803"/>
          </a:xfrm>
          <a:prstGeom prst="rect">
            <a:avLst/>
          </a:prstGeom>
          <a:noFill/>
          <a:ln w="9525">
            <a:noFill/>
            <a:miter lim="800000"/>
            <a:headEnd/>
            <a:tailEnd/>
          </a:ln>
          <a:effectLst/>
        </p:spPr>
      </p:pic>
      <p:cxnSp>
        <p:nvCxnSpPr>
          <p:cNvPr id="6" name="5 - Ευθεία γραμμή σύνδεσης"/>
          <p:cNvCxnSpPr/>
          <p:nvPr/>
        </p:nvCxnSpPr>
        <p:spPr>
          <a:xfrm>
            <a:off x="642910" y="5857892"/>
            <a:ext cx="857256" cy="0"/>
          </a:xfrm>
          <a:prstGeom prst="line">
            <a:avLst/>
          </a:prstGeom>
          <a:ln w="38100">
            <a:solidFill>
              <a:srgbClr val="FF0000"/>
            </a:solidFill>
            <a:prstDash val="dash"/>
          </a:ln>
        </p:spPr>
        <p:style>
          <a:lnRef idx="3">
            <a:schemeClr val="dk1"/>
          </a:lnRef>
          <a:fillRef idx="0">
            <a:schemeClr val="dk1"/>
          </a:fillRef>
          <a:effectRef idx="2">
            <a:schemeClr val="dk1"/>
          </a:effectRef>
          <a:fontRef idx="minor">
            <a:schemeClr val="tx1"/>
          </a:fontRef>
        </p:style>
      </p:cxnSp>
      <p:sp>
        <p:nvSpPr>
          <p:cNvPr id="10" name="9 - Ελεύθερη σχεδίαση"/>
          <p:cNvSpPr/>
          <p:nvPr/>
        </p:nvSpPr>
        <p:spPr>
          <a:xfrm>
            <a:off x="3166027" y="2459792"/>
            <a:ext cx="3638124" cy="2607508"/>
          </a:xfrm>
          <a:custGeom>
            <a:avLst/>
            <a:gdLst>
              <a:gd name="connsiteX0" fmla="*/ 224873 w 3638124"/>
              <a:gd name="connsiteY0" fmla="*/ 2607508 h 2607508"/>
              <a:gd name="connsiteX1" fmla="*/ 205823 w 3638124"/>
              <a:gd name="connsiteY1" fmla="*/ 2550358 h 2607508"/>
              <a:gd name="connsiteX2" fmla="*/ 282023 w 3638124"/>
              <a:gd name="connsiteY2" fmla="*/ 2378908 h 2607508"/>
              <a:gd name="connsiteX3" fmla="*/ 262973 w 3638124"/>
              <a:gd name="connsiteY3" fmla="*/ 2321758 h 2607508"/>
              <a:gd name="connsiteX4" fmla="*/ 148673 w 3638124"/>
              <a:gd name="connsiteY4" fmla="*/ 2226508 h 2607508"/>
              <a:gd name="connsiteX5" fmla="*/ 91523 w 3638124"/>
              <a:gd name="connsiteY5" fmla="*/ 1845508 h 2607508"/>
              <a:gd name="connsiteX6" fmla="*/ 72473 w 3638124"/>
              <a:gd name="connsiteY6" fmla="*/ 1712158 h 2607508"/>
              <a:gd name="connsiteX7" fmla="*/ 53423 w 3638124"/>
              <a:gd name="connsiteY7" fmla="*/ 1655008 h 2607508"/>
              <a:gd name="connsiteX8" fmla="*/ 34373 w 3638124"/>
              <a:gd name="connsiteY8" fmla="*/ 1559758 h 2607508"/>
              <a:gd name="connsiteX9" fmla="*/ 34373 w 3638124"/>
              <a:gd name="connsiteY9" fmla="*/ 1045408 h 2607508"/>
              <a:gd name="connsiteX10" fmla="*/ 72473 w 3638124"/>
              <a:gd name="connsiteY10" fmla="*/ 931108 h 2607508"/>
              <a:gd name="connsiteX11" fmla="*/ 91523 w 3638124"/>
              <a:gd name="connsiteY11" fmla="*/ 873958 h 2607508"/>
              <a:gd name="connsiteX12" fmla="*/ 110573 w 3638124"/>
              <a:gd name="connsiteY12" fmla="*/ 816808 h 2607508"/>
              <a:gd name="connsiteX13" fmla="*/ 148673 w 3638124"/>
              <a:gd name="connsiteY13" fmla="*/ 759658 h 2607508"/>
              <a:gd name="connsiteX14" fmla="*/ 186773 w 3638124"/>
              <a:gd name="connsiteY14" fmla="*/ 645358 h 2607508"/>
              <a:gd name="connsiteX15" fmla="*/ 282023 w 3638124"/>
              <a:gd name="connsiteY15" fmla="*/ 473908 h 2607508"/>
              <a:gd name="connsiteX16" fmla="*/ 339173 w 3638124"/>
              <a:gd name="connsiteY16" fmla="*/ 435808 h 2607508"/>
              <a:gd name="connsiteX17" fmla="*/ 377273 w 3638124"/>
              <a:gd name="connsiteY17" fmla="*/ 321508 h 2607508"/>
              <a:gd name="connsiteX18" fmla="*/ 396323 w 3638124"/>
              <a:gd name="connsiteY18" fmla="*/ 264358 h 2607508"/>
              <a:gd name="connsiteX19" fmla="*/ 453473 w 3638124"/>
              <a:gd name="connsiteY19" fmla="*/ 245308 h 2607508"/>
              <a:gd name="connsiteX20" fmla="*/ 624923 w 3638124"/>
              <a:gd name="connsiteY20" fmla="*/ 150058 h 2607508"/>
              <a:gd name="connsiteX21" fmla="*/ 663023 w 3638124"/>
              <a:gd name="connsiteY21" fmla="*/ 92908 h 2607508"/>
              <a:gd name="connsiteX22" fmla="*/ 720173 w 3638124"/>
              <a:gd name="connsiteY22" fmla="*/ 73858 h 2607508"/>
              <a:gd name="connsiteX23" fmla="*/ 834473 w 3638124"/>
              <a:gd name="connsiteY23" fmla="*/ 16708 h 2607508"/>
              <a:gd name="connsiteX24" fmla="*/ 967823 w 3638124"/>
              <a:gd name="connsiteY24" fmla="*/ 35758 h 2607508"/>
              <a:gd name="connsiteX25" fmla="*/ 1082123 w 3638124"/>
              <a:gd name="connsiteY25" fmla="*/ 73858 h 2607508"/>
              <a:gd name="connsiteX26" fmla="*/ 1139273 w 3638124"/>
              <a:gd name="connsiteY26" fmla="*/ 92908 h 2607508"/>
              <a:gd name="connsiteX27" fmla="*/ 1405973 w 3638124"/>
              <a:gd name="connsiteY27" fmla="*/ 111958 h 2607508"/>
              <a:gd name="connsiteX28" fmla="*/ 1425023 w 3638124"/>
              <a:gd name="connsiteY28" fmla="*/ 169108 h 2607508"/>
              <a:gd name="connsiteX29" fmla="*/ 1501223 w 3638124"/>
              <a:gd name="connsiteY29" fmla="*/ 283408 h 2607508"/>
              <a:gd name="connsiteX30" fmla="*/ 1520273 w 3638124"/>
              <a:gd name="connsiteY30" fmla="*/ 340558 h 2607508"/>
              <a:gd name="connsiteX31" fmla="*/ 1634573 w 3638124"/>
              <a:gd name="connsiteY31" fmla="*/ 416758 h 2607508"/>
              <a:gd name="connsiteX32" fmla="*/ 1691723 w 3638124"/>
              <a:gd name="connsiteY32" fmla="*/ 454858 h 2607508"/>
              <a:gd name="connsiteX33" fmla="*/ 1729823 w 3638124"/>
              <a:gd name="connsiteY33" fmla="*/ 512008 h 2607508"/>
              <a:gd name="connsiteX34" fmla="*/ 1767923 w 3638124"/>
              <a:gd name="connsiteY34" fmla="*/ 626308 h 2607508"/>
              <a:gd name="connsiteX35" fmla="*/ 1825073 w 3638124"/>
              <a:gd name="connsiteY35" fmla="*/ 740608 h 2607508"/>
              <a:gd name="connsiteX36" fmla="*/ 1901273 w 3638124"/>
              <a:gd name="connsiteY36" fmla="*/ 1426408 h 2607508"/>
              <a:gd name="connsiteX37" fmla="*/ 1958423 w 3638124"/>
              <a:gd name="connsiteY37" fmla="*/ 1445458 h 2607508"/>
              <a:gd name="connsiteX38" fmla="*/ 2034623 w 3638124"/>
              <a:gd name="connsiteY38" fmla="*/ 1426408 h 2607508"/>
              <a:gd name="connsiteX39" fmla="*/ 2072723 w 3638124"/>
              <a:gd name="connsiteY39" fmla="*/ 1369258 h 2607508"/>
              <a:gd name="connsiteX40" fmla="*/ 2187023 w 3638124"/>
              <a:gd name="connsiteY40" fmla="*/ 1293058 h 2607508"/>
              <a:gd name="connsiteX41" fmla="*/ 2244173 w 3638124"/>
              <a:gd name="connsiteY41" fmla="*/ 1254958 h 2607508"/>
              <a:gd name="connsiteX42" fmla="*/ 2358473 w 3638124"/>
              <a:gd name="connsiteY42" fmla="*/ 1197808 h 2607508"/>
              <a:gd name="connsiteX43" fmla="*/ 2415623 w 3638124"/>
              <a:gd name="connsiteY43" fmla="*/ 1178758 h 2607508"/>
              <a:gd name="connsiteX44" fmla="*/ 2472773 w 3638124"/>
              <a:gd name="connsiteY44" fmla="*/ 1140658 h 2607508"/>
              <a:gd name="connsiteX45" fmla="*/ 2587073 w 3638124"/>
              <a:gd name="connsiteY45" fmla="*/ 1102558 h 2607508"/>
              <a:gd name="connsiteX46" fmla="*/ 2644223 w 3638124"/>
              <a:gd name="connsiteY46" fmla="*/ 1083508 h 2607508"/>
              <a:gd name="connsiteX47" fmla="*/ 2796623 w 3638124"/>
              <a:gd name="connsiteY47" fmla="*/ 1064458 h 2607508"/>
              <a:gd name="connsiteX48" fmla="*/ 2910923 w 3638124"/>
              <a:gd name="connsiteY48" fmla="*/ 1026358 h 2607508"/>
              <a:gd name="connsiteX49" fmla="*/ 2968073 w 3638124"/>
              <a:gd name="connsiteY49" fmla="*/ 1007308 h 2607508"/>
              <a:gd name="connsiteX50" fmla="*/ 3139523 w 3638124"/>
              <a:gd name="connsiteY50" fmla="*/ 1026358 h 2607508"/>
              <a:gd name="connsiteX51" fmla="*/ 3177623 w 3638124"/>
              <a:gd name="connsiteY51" fmla="*/ 1083508 h 2607508"/>
              <a:gd name="connsiteX52" fmla="*/ 3215723 w 3638124"/>
              <a:gd name="connsiteY52" fmla="*/ 1216858 h 2607508"/>
              <a:gd name="connsiteX53" fmla="*/ 3234773 w 3638124"/>
              <a:gd name="connsiteY53" fmla="*/ 1274008 h 2607508"/>
              <a:gd name="connsiteX54" fmla="*/ 3291923 w 3638124"/>
              <a:gd name="connsiteY54" fmla="*/ 1293058 h 2607508"/>
              <a:gd name="connsiteX55" fmla="*/ 3406223 w 3638124"/>
              <a:gd name="connsiteY55" fmla="*/ 1312108 h 2607508"/>
              <a:gd name="connsiteX56" fmla="*/ 3463373 w 3638124"/>
              <a:gd name="connsiteY56" fmla="*/ 1350208 h 2607508"/>
              <a:gd name="connsiteX57" fmla="*/ 3501473 w 3638124"/>
              <a:gd name="connsiteY57" fmla="*/ 1464508 h 2607508"/>
              <a:gd name="connsiteX58" fmla="*/ 3558623 w 3638124"/>
              <a:gd name="connsiteY58" fmla="*/ 1635958 h 2607508"/>
              <a:gd name="connsiteX59" fmla="*/ 3577673 w 3638124"/>
              <a:gd name="connsiteY59" fmla="*/ 1693108 h 2607508"/>
              <a:gd name="connsiteX60" fmla="*/ 3615773 w 3638124"/>
              <a:gd name="connsiteY60" fmla="*/ 1750258 h 2607508"/>
              <a:gd name="connsiteX61" fmla="*/ 3634823 w 3638124"/>
              <a:gd name="connsiteY61" fmla="*/ 1693108 h 2607508"/>
              <a:gd name="connsiteX62" fmla="*/ 3596723 w 3638124"/>
              <a:gd name="connsiteY62" fmla="*/ 1635958 h 2607508"/>
              <a:gd name="connsiteX63" fmla="*/ 3577673 w 3638124"/>
              <a:gd name="connsiteY63" fmla="*/ 1578808 h 2607508"/>
              <a:gd name="connsiteX64" fmla="*/ 3539573 w 3638124"/>
              <a:gd name="connsiteY64" fmla="*/ 1521658 h 2607508"/>
              <a:gd name="connsiteX65" fmla="*/ 3501473 w 3638124"/>
              <a:gd name="connsiteY65" fmla="*/ 1407358 h 2607508"/>
              <a:gd name="connsiteX66" fmla="*/ 3482423 w 3638124"/>
              <a:gd name="connsiteY66" fmla="*/ 1350208 h 2607508"/>
              <a:gd name="connsiteX67" fmla="*/ 3444323 w 3638124"/>
              <a:gd name="connsiteY67" fmla="*/ 1293058 h 2607508"/>
              <a:gd name="connsiteX68" fmla="*/ 3425273 w 3638124"/>
              <a:gd name="connsiteY68" fmla="*/ 1235908 h 2607508"/>
              <a:gd name="connsiteX69" fmla="*/ 3368123 w 3638124"/>
              <a:gd name="connsiteY69" fmla="*/ 1197808 h 2607508"/>
              <a:gd name="connsiteX70" fmla="*/ 3291923 w 3638124"/>
              <a:gd name="connsiteY70" fmla="*/ 1102558 h 2607508"/>
              <a:gd name="connsiteX71" fmla="*/ 3272873 w 3638124"/>
              <a:gd name="connsiteY71" fmla="*/ 1007308 h 260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638124" h="2607508">
                <a:moveTo>
                  <a:pt x="224873" y="2607508"/>
                </a:moveTo>
                <a:cubicBezTo>
                  <a:pt x="218523" y="2588458"/>
                  <a:pt x="203605" y="2570316"/>
                  <a:pt x="205823" y="2550358"/>
                </a:cubicBezTo>
                <a:cubicBezTo>
                  <a:pt x="214891" y="2468746"/>
                  <a:pt x="242324" y="2438457"/>
                  <a:pt x="282023" y="2378908"/>
                </a:cubicBezTo>
                <a:cubicBezTo>
                  <a:pt x="275673" y="2359858"/>
                  <a:pt x="274112" y="2338466"/>
                  <a:pt x="262973" y="2321758"/>
                </a:cubicBezTo>
                <a:cubicBezTo>
                  <a:pt x="233637" y="2277754"/>
                  <a:pt x="190843" y="2254621"/>
                  <a:pt x="148673" y="2226508"/>
                </a:cubicBezTo>
                <a:cubicBezTo>
                  <a:pt x="77781" y="2013832"/>
                  <a:pt x="123660" y="2182943"/>
                  <a:pt x="91523" y="1845508"/>
                </a:cubicBezTo>
                <a:cubicBezTo>
                  <a:pt x="87266" y="1800809"/>
                  <a:pt x="81279" y="1756187"/>
                  <a:pt x="72473" y="1712158"/>
                </a:cubicBezTo>
                <a:cubicBezTo>
                  <a:pt x="68535" y="1692467"/>
                  <a:pt x="58293" y="1674489"/>
                  <a:pt x="53423" y="1655008"/>
                </a:cubicBezTo>
                <a:cubicBezTo>
                  <a:pt x="45570" y="1623596"/>
                  <a:pt x="40723" y="1591508"/>
                  <a:pt x="34373" y="1559758"/>
                </a:cubicBezTo>
                <a:cubicBezTo>
                  <a:pt x="18560" y="1338382"/>
                  <a:pt x="0" y="1263102"/>
                  <a:pt x="34373" y="1045408"/>
                </a:cubicBezTo>
                <a:cubicBezTo>
                  <a:pt x="40637" y="1005739"/>
                  <a:pt x="59773" y="969208"/>
                  <a:pt x="72473" y="931108"/>
                </a:cubicBezTo>
                <a:lnTo>
                  <a:pt x="91523" y="873958"/>
                </a:lnTo>
                <a:cubicBezTo>
                  <a:pt x="97873" y="854908"/>
                  <a:pt x="99434" y="833516"/>
                  <a:pt x="110573" y="816808"/>
                </a:cubicBezTo>
                <a:cubicBezTo>
                  <a:pt x="123273" y="797758"/>
                  <a:pt x="139374" y="780580"/>
                  <a:pt x="148673" y="759658"/>
                </a:cubicBezTo>
                <a:cubicBezTo>
                  <a:pt x="164984" y="722958"/>
                  <a:pt x="174073" y="683458"/>
                  <a:pt x="186773" y="645358"/>
                </a:cubicBezTo>
                <a:cubicBezTo>
                  <a:pt x="206624" y="585804"/>
                  <a:pt x="225877" y="511339"/>
                  <a:pt x="282023" y="473908"/>
                </a:cubicBezTo>
                <a:lnTo>
                  <a:pt x="339173" y="435808"/>
                </a:lnTo>
                <a:lnTo>
                  <a:pt x="377273" y="321508"/>
                </a:lnTo>
                <a:cubicBezTo>
                  <a:pt x="383623" y="302458"/>
                  <a:pt x="377273" y="270708"/>
                  <a:pt x="396323" y="264358"/>
                </a:cubicBezTo>
                <a:cubicBezTo>
                  <a:pt x="415373" y="258008"/>
                  <a:pt x="435920" y="255060"/>
                  <a:pt x="453473" y="245308"/>
                </a:cubicBezTo>
                <a:cubicBezTo>
                  <a:pt x="649985" y="136135"/>
                  <a:pt x="495607" y="193163"/>
                  <a:pt x="624923" y="150058"/>
                </a:cubicBezTo>
                <a:cubicBezTo>
                  <a:pt x="637623" y="131008"/>
                  <a:pt x="645145" y="107211"/>
                  <a:pt x="663023" y="92908"/>
                </a:cubicBezTo>
                <a:cubicBezTo>
                  <a:pt x="678703" y="80364"/>
                  <a:pt x="702212" y="82838"/>
                  <a:pt x="720173" y="73858"/>
                </a:cubicBezTo>
                <a:cubicBezTo>
                  <a:pt x="867889" y="0"/>
                  <a:pt x="690825" y="64591"/>
                  <a:pt x="834473" y="16708"/>
                </a:cubicBezTo>
                <a:cubicBezTo>
                  <a:pt x="878923" y="23058"/>
                  <a:pt x="924072" y="25662"/>
                  <a:pt x="967823" y="35758"/>
                </a:cubicBezTo>
                <a:cubicBezTo>
                  <a:pt x="1006955" y="44789"/>
                  <a:pt x="1044023" y="61158"/>
                  <a:pt x="1082123" y="73858"/>
                </a:cubicBezTo>
                <a:cubicBezTo>
                  <a:pt x="1101173" y="80208"/>
                  <a:pt x="1119244" y="91477"/>
                  <a:pt x="1139273" y="92908"/>
                </a:cubicBezTo>
                <a:lnTo>
                  <a:pt x="1405973" y="111958"/>
                </a:lnTo>
                <a:cubicBezTo>
                  <a:pt x="1412323" y="131008"/>
                  <a:pt x="1415271" y="151555"/>
                  <a:pt x="1425023" y="169108"/>
                </a:cubicBezTo>
                <a:cubicBezTo>
                  <a:pt x="1447261" y="209136"/>
                  <a:pt x="1486743" y="239967"/>
                  <a:pt x="1501223" y="283408"/>
                </a:cubicBezTo>
                <a:cubicBezTo>
                  <a:pt x="1507573" y="302458"/>
                  <a:pt x="1506074" y="326359"/>
                  <a:pt x="1520273" y="340558"/>
                </a:cubicBezTo>
                <a:cubicBezTo>
                  <a:pt x="1552652" y="372937"/>
                  <a:pt x="1596473" y="391358"/>
                  <a:pt x="1634573" y="416758"/>
                </a:cubicBezTo>
                <a:lnTo>
                  <a:pt x="1691723" y="454858"/>
                </a:lnTo>
                <a:cubicBezTo>
                  <a:pt x="1704423" y="473908"/>
                  <a:pt x="1720524" y="491086"/>
                  <a:pt x="1729823" y="512008"/>
                </a:cubicBezTo>
                <a:cubicBezTo>
                  <a:pt x="1746134" y="548708"/>
                  <a:pt x="1745646" y="592892"/>
                  <a:pt x="1767923" y="626308"/>
                </a:cubicBezTo>
                <a:cubicBezTo>
                  <a:pt x="1817162" y="700166"/>
                  <a:pt x="1798783" y="661738"/>
                  <a:pt x="1825073" y="740608"/>
                </a:cubicBezTo>
                <a:cubicBezTo>
                  <a:pt x="1833679" y="1033201"/>
                  <a:pt x="1665584" y="1308564"/>
                  <a:pt x="1901273" y="1426408"/>
                </a:cubicBezTo>
                <a:cubicBezTo>
                  <a:pt x="1919234" y="1435388"/>
                  <a:pt x="1939373" y="1439108"/>
                  <a:pt x="1958423" y="1445458"/>
                </a:cubicBezTo>
                <a:cubicBezTo>
                  <a:pt x="1983823" y="1439108"/>
                  <a:pt x="2012838" y="1440931"/>
                  <a:pt x="2034623" y="1426408"/>
                </a:cubicBezTo>
                <a:cubicBezTo>
                  <a:pt x="2053673" y="1413708"/>
                  <a:pt x="2055493" y="1384335"/>
                  <a:pt x="2072723" y="1369258"/>
                </a:cubicBezTo>
                <a:cubicBezTo>
                  <a:pt x="2107184" y="1339105"/>
                  <a:pt x="2148923" y="1318458"/>
                  <a:pt x="2187023" y="1293058"/>
                </a:cubicBezTo>
                <a:cubicBezTo>
                  <a:pt x="2206073" y="1280358"/>
                  <a:pt x="2222453" y="1262198"/>
                  <a:pt x="2244173" y="1254958"/>
                </a:cubicBezTo>
                <a:cubicBezTo>
                  <a:pt x="2387821" y="1207075"/>
                  <a:pt x="2210757" y="1271666"/>
                  <a:pt x="2358473" y="1197808"/>
                </a:cubicBezTo>
                <a:cubicBezTo>
                  <a:pt x="2376434" y="1188828"/>
                  <a:pt x="2397662" y="1187738"/>
                  <a:pt x="2415623" y="1178758"/>
                </a:cubicBezTo>
                <a:cubicBezTo>
                  <a:pt x="2436101" y="1168519"/>
                  <a:pt x="2451851" y="1149957"/>
                  <a:pt x="2472773" y="1140658"/>
                </a:cubicBezTo>
                <a:cubicBezTo>
                  <a:pt x="2509473" y="1124347"/>
                  <a:pt x="2548973" y="1115258"/>
                  <a:pt x="2587073" y="1102558"/>
                </a:cubicBezTo>
                <a:cubicBezTo>
                  <a:pt x="2606123" y="1096208"/>
                  <a:pt x="2624298" y="1085999"/>
                  <a:pt x="2644223" y="1083508"/>
                </a:cubicBezTo>
                <a:lnTo>
                  <a:pt x="2796623" y="1064458"/>
                </a:lnTo>
                <a:lnTo>
                  <a:pt x="2910923" y="1026358"/>
                </a:lnTo>
                <a:lnTo>
                  <a:pt x="2968073" y="1007308"/>
                </a:lnTo>
                <a:cubicBezTo>
                  <a:pt x="3025223" y="1013658"/>
                  <a:pt x="3085483" y="1006707"/>
                  <a:pt x="3139523" y="1026358"/>
                </a:cubicBezTo>
                <a:cubicBezTo>
                  <a:pt x="3161040" y="1034182"/>
                  <a:pt x="3167384" y="1063030"/>
                  <a:pt x="3177623" y="1083508"/>
                </a:cubicBezTo>
                <a:cubicBezTo>
                  <a:pt x="3192848" y="1113958"/>
                  <a:pt x="3207585" y="1188374"/>
                  <a:pt x="3215723" y="1216858"/>
                </a:cubicBezTo>
                <a:cubicBezTo>
                  <a:pt x="3221240" y="1236166"/>
                  <a:pt x="3220574" y="1259809"/>
                  <a:pt x="3234773" y="1274008"/>
                </a:cubicBezTo>
                <a:cubicBezTo>
                  <a:pt x="3248972" y="1288207"/>
                  <a:pt x="3272321" y="1288702"/>
                  <a:pt x="3291923" y="1293058"/>
                </a:cubicBezTo>
                <a:cubicBezTo>
                  <a:pt x="3329629" y="1301437"/>
                  <a:pt x="3368123" y="1305758"/>
                  <a:pt x="3406223" y="1312108"/>
                </a:cubicBezTo>
                <a:cubicBezTo>
                  <a:pt x="3425273" y="1324808"/>
                  <a:pt x="3451239" y="1330793"/>
                  <a:pt x="3463373" y="1350208"/>
                </a:cubicBezTo>
                <a:cubicBezTo>
                  <a:pt x="3484658" y="1384264"/>
                  <a:pt x="3488773" y="1426408"/>
                  <a:pt x="3501473" y="1464508"/>
                </a:cubicBezTo>
                <a:lnTo>
                  <a:pt x="3558623" y="1635958"/>
                </a:lnTo>
                <a:cubicBezTo>
                  <a:pt x="3564973" y="1655008"/>
                  <a:pt x="3566534" y="1676400"/>
                  <a:pt x="3577673" y="1693108"/>
                </a:cubicBezTo>
                <a:lnTo>
                  <a:pt x="3615773" y="1750258"/>
                </a:lnTo>
                <a:cubicBezTo>
                  <a:pt x="3622123" y="1731208"/>
                  <a:pt x="3638124" y="1712915"/>
                  <a:pt x="3634823" y="1693108"/>
                </a:cubicBezTo>
                <a:cubicBezTo>
                  <a:pt x="3631059" y="1670524"/>
                  <a:pt x="3606962" y="1656436"/>
                  <a:pt x="3596723" y="1635958"/>
                </a:cubicBezTo>
                <a:cubicBezTo>
                  <a:pt x="3587743" y="1617997"/>
                  <a:pt x="3586653" y="1596769"/>
                  <a:pt x="3577673" y="1578808"/>
                </a:cubicBezTo>
                <a:cubicBezTo>
                  <a:pt x="3567434" y="1558330"/>
                  <a:pt x="3548872" y="1542580"/>
                  <a:pt x="3539573" y="1521658"/>
                </a:cubicBezTo>
                <a:cubicBezTo>
                  <a:pt x="3523262" y="1484958"/>
                  <a:pt x="3514173" y="1445458"/>
                  <a:pt x="3501473" y="1407358"/>
                </a:cubicBezTo>
                <a:cubicBezTo>
                  <a:pt x="3495123" y="1388308"/>
                  <a:pt x="3493562" y="1366916"/>
                  <a:pt x="3482423" y="1350208"/>
                </a:cubicBezTo>
                <a:cubicBezTo>
                  <a:pt x="3469723" y="1331158"/>
                  <a:pt x="3454562" y="1313536"/>
                  <a:pt x="3444323" y="1293058"/>
                </a:cubicBezTo>
                <a:cubicBezTo>
                  <a:pt x="3435343" y="1275097"/>
                  <a:pt x="3437817" y="1251588"/>
                  <a:pt x="3425273" y="1235908"/>
                </a:cubicBezTo>
                <a:cubicBezTo>
                  <a:pt x="3410970" y="1218030"/>
                  <a:pt x="3387173" y="1210508"/>
                  <a:pt x="3368123" y="1197808"/>
                </a:cubicBezTo>
                <a:cubicBezTo>
                  <a:pt x="3320240" y="1054160"/>
                  <a:pt x="3390400" y="1225655"/>
                  <a:pt x="3291923" y="1102558"/>
                </a:cubicBezTo>
                <a:cubicBezTo>
                  <a:pt x="3268857" y="1073725"/>
                  <a:pt x="3272873" y="1039959"/>
                  <a:pt x="3272873" y="1007308"/>
                </a:cubicBezTo>
              </a:path>
            </a:pathLst>
          </a:custGeom>
          <a:ln>
            <a:solidFill>
              <a:srgbClr val="FF0000"/>
            </a:solidFill>
            <a:prstDash val="dash"/>
          </a:ln>
        </p:spPr>
        <p:style>
          <a:lnRef idx="3">
            <a:schemeClr val="dk1"/>
          </a:lnRef>
          <a:fillRef idx="0">
            <a:schemeClr val="dk1"/>
          </a:fillRef>
          <a:effectRef idx="2">
            <a:schemeClr val="dk1"/>
          </a:effectRef>
          <a:fontRef idx="minor">
            <a:schemeClr val="tx1"/>
          </a:fontRef>
        </p:style>
        <p:txBody>
          <a:bodyPr rtlCol="0" anchor="ctr"/>
          <a:lstStyle/>
          <a:p>
            <a:pPr algn="ctr"/>
            <a:endParaRPr lang="el-GR"/>
          </a:p>
        </p:txBody>
      </p:sp>
      <p:cxnSp>
        <p:nvCxnSpPr>
          <p:cNvPr id="11" name="10 - Ευθεία γραμμή σύνδεσης"/>
          <p:cNvCxnSpPr/>
          <p:nvPr/>
        </p:nvCxnSpPr>
        <p:spPr>
          <a:xfrm>
            <a:off x="642910" y="6286520"/>
            <a:ext cx="857256" cy="0"/>
          </a:xfrm>
          <a:prstGeom prst="line">
            <a:avLst/>
          </a:prstGeom>
          <a:ln w="76200">
            <a:prstDash val="sysDot"/>
          </a:ln>
        </p:spPr>
        <p:style>
          <a:lnRef idx="3">
            <a:schemeClr val="accent5"/>
          </a:lnRef>
          <a:fillRef idx="0">
            <a:schemeClr val="accent5"/>
          </a:fillRef>
          <a:effectRef idx="2">
            <a:schemeClr val="accent5"/>
          </a:effectRef>
          <a:fontRef idx="minor">
            <a:schemeClr val="tx1"/>
          </a:fontRef>
        </p:style>
      </p:cxnSp>
      <p:sp>
        <p:nvSpPr>
          <p:cNvPr id="12" name="11 - Ελεύθερη σχεδίαση"/>
          <p:cNvSpPr/>
          <p:nvPr/>
        </p:nvSpPr>
        <p:spPr>
          <a:xfrm>
            <a:off x="4429124" y="1142984"/>
            <a:ext cx="1658890" cy="1104900"/>
          </a:xfrm>
          <a:custGeom>
            <a:avLst/>
            <a:gdLst>
              <a:gd name="connsiteX0" fmla="*/ 1658890 w 1658890"/>
              <a:gd name="connsiteY0" fmla="*/ 819150 h 1104900"/>
              <a:gd name="connsiteX1" fmla="*/ 1563640 w 1658890"/>
              <a:gd name="connsiteY1" fmla="*/ 990600 h 1104900"/>
              <a:gd name="connsiteX2" fmla="*/ 1525540 w 1658890"/>
              <a:gd name="connsiteY2" fmla="*/ 1047750 h 1104900"/>
              <a:gd name="connsiteX3" fmla="*/ 1487440 w 1658890"/>
              <a:gd name="connsiteY3" fmla="*/ 1104900 h 1104900"/>
              <a:gd name="connsiteX4" fmla="*/ 1144540 w 1658890"/>
              <a:gd name="connsiteY4" fmla="*/ 1085850 h 1104900"/>
              <a:gd name="connsiteX5" fmla="*/ 1030240 w 1658890"/>
              <a:gd name="connsiteY5" fmla="*/ 1047750 h 1104900"/>
              <a:gd name="connsiteX6" fmla="*/ 877840 w 1658890"/>
              <a:gd name="connsiteY6" fmla="*/ 1028700 h 1104900"/>
              <a:gd name="connsiteX7" fmla="*/ 611140 w 1658890"/>
              <a:gd name="connsiteY7" fmla="*/ 990600 h 1104900"/>
              <a:gd name="connsiteX8" fmla="*/ 439690 w 1658890"/>
              <a:gd name="connsiteY8" fmla="*/ 914400 h 1104900"/>
              <a:gd name="connsiteX9" fmla="*/ 344440 w 1658890"/>
              <a:gd name="connsiteY9" fmla="*/ 742950 h 1104900"/>
              <a:gd name="connsiteX10" fmla="*/ 306340 w 1658890"/>
              <a:gd name="connsiteY10" fmla="*/ 685800 h 1104900"/>
              <a:gd name="connsiteX11" fmla="*/ 172990 w 1658890"/>
              <a:gd name="connsiteY11" fmla="*/ 514350 h 1104900"/>
              <a:gd name="connsiteX12" fmla="*/ 134890 w 1658890"/>
              <a:gd name="connsiteY12" fmla="*/ 361950 h 1104900"/>
              <a:gd name="connsiteX13" fmla="*/ 77740 w 1658890"/>
              <a:gd name="connsiteY13" fmla="*/ 190500 h 1104900"/>
              <a:gd name="connsiteX14" fmla="*/ 58690 w 1658890"/>
              <a:gd name="connsiteY14" fmla="*/ 133350 h 1104900"/>
              <a:gd name="connsiteX15" fmla="*/ 1540 w 1658890"/>
              <a:gd name="connsiteY15" fmla="*/ 19050 h 1104900"/>
              <a:gd name="connsiteX16" fmla="*/ 1540 w 1658890"/>
              <a:gd name="connsiteY16"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8890" h="1104900">
                <a:moveTo>
                  <a:pt x="1658890" y="819150"/>
                </a:moveTo>
                <a:cubicBezTo>
                  <a:pt x="1625360" y="919741"/>
                  <a:pt x="1650979" y="859592"/>
                  <a:pt x="1563640" y="990600"/>
                </a:cubicBezTo>
                <a:lnTo>
                  <a:pt x="1525540" y="1047750"/>
                </a:lnTo>
                <a:lnTo>
                  <a:pt x="1487440" y="1104900"/>
                </a:lnTo>
                <a:cubicBezTo>
                  <a:pt x="1373140" y="1098550"/>
                  <a:pt x="1258132" y="1100049"/>
                  <a:pt x="1144540" y="1085850"/>
                </a:cubicBezTo>
                <a:cubicBezTo>
                  <a:pt x="1104689" y="1080869"/>
                  <a:pt x="1070091" y="1052731"/>
                  <a:pt x="1030240" y="1047750"/>
                </a:cubicBezTo>
                <a:lnTo>
                  <a:pt x="877840" y="1028700"/>
                </a:lnTo>
                <a:lnTo>
                  <a:pt x="611140" y="990600"/>
                </a:lnTo>
                <a:cubicBezTo>
                  <a:pt x="475120" y="945260"/>
                  <a:pt x="530256" y="974777"/>
                  <a:pt x="439690" y="914400"/>
                </a:cubicBezTo>
                <a:cubicBezTo>
                  <a:pt x="406160" y="813809"/>
                  <a:pt x="431779" y="873958"/>
                  <a:pt x="344440" y="742950"/>
                </a:cubicBezTo>
                <a:cubicBezTo>
                  <a:pt x="331740" y="723900"/>
                  <a:pt x="322529" y="701989"/>
                  <a:pt x="306340" y="685800"/>
                </a:cubicBezTo>
                <a:cubicBezTo>
                  <a:pt x="257030" y="636490"/>
                  <a:pt x="195776" y="582708"/>
                  <a:pt x="172990" y="514350"/>
                </a:cubicBezTo>
                <a:cubicBezTo>
                  <a:pt x="115188" y="340943"/>
                  <a:pt x="203854" y="614819"/>
                  <a:pt x="134890" y="361950"/>
                </a:cubicBezTo>
                <a:lnTo>
                  <a:pt x="77740" y="190500"/>
                </a:lnTo>
                <a:cubicBezTo>
                  <a:pt x="71390" y="171450"/>
                  <a:pt x="69829" y="150058"/>
                  <a:pt x="58690" y="133350"/>
                </a:cubicBezTo>
                <a:cubicBezTo>
                  <a:pt x="21441" y="77477"/>
                  <a:pt x="17314" y="82146"/>
                  <a:pt x="1540" y="19050"/>
                </a:cubicBezTo>
                <a:cubicBezTo>
                  <a:pt x="0" y="12890"/>
                  <a:pt x="1540" y="6350"/>
                  <a:pt x="1540" y="0"/>
                </a:cubicBezTo>
              </a:path>
            </a:pathLst>
          </a:custGeom>
          <a:ln w="76200">
            <a:prstDash val="sysDot"/>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l-GR">
              <a:ln w="76200">
                <a:solidFill>
                  <a:schemeClr val="tx1"/>
                </a:solidFill>
              </a:ln>
            </a:endParaRPr>
          </a:p>
        </p:txBody>
      </p:sp>
      <p:pic>
        <p:nvPicPr>
          <p:cNvPr id="9" name="Picture 2" descr="C:\Users\laptop\Desktop\λογοτύπο ΣΔΕ Καστοριάς.jpg"/>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a:off x="71430" y="71438"/>
            <a:ext cx="1000108" cy="1000108"/>
          </a:xfrm>
          <a:prstGeom prst="rect">
            <a:avLst/>
          </a:prstGeom>
          <a:noFill/>
          <a:ln>
            <a:noFill/>
          </a:ln>
        </p:spPr>
      </p:pic>
      <p:sp>
        <p:nvSpPr>
          <p:cNvPr id="13" name="12 - TextBox"/>
          <p:cNvSpPr txBox="1"/>
          <p:nvPr/>
        </p:nvSpPr>
        <p:spPr>
          <a:xfrm>
            <a:off x="4643438" y="5643578"/>
            <a:ext cx="4214842" cy="400110"/>
          </a:xfrm>
          <a:prstGeom prst="rect">
            <a:avLst/>
          </a:prstGeom>
          <a:noFill/>
        </p:spPr>
        <p:txBody>
          <a:bodyPr wrap="square" rtlCol="0">
            <a:spAutoFit/>
          </a:bodyPr>
          <a:lstStyle/>
          <a:p>
            <a:r>
              <a:rPr lang="el-GR" sz="2000" b="1" dirty="0" smtClean="0"/>
              <a:t>(Δημιουργία παρκινγκ ποδήλατων)</a:t>
            </a:r>
            <a:endParaRPr lang="el-GR"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1538" y="0"/>
            <a:ext cx="8072462" cy="868346"/>
          </a:xfrm>
        </p:spPr>
        <p:txBody>
          <a:bodyPr>
            <a:noAutofit/>
          </a:bodyPr>
          <a:lstStyle/>
          <a:p>
            <a:r>
              <a:rPr lang="el-GR" sz="3200" dirty="0" smtClean="0"/>
              <a:t>4. Εφαρμογή για κινητά με μετρητή βημάτων</a:t>
            </a:r>
            <a:endParaRPr lang="el-GR" sz="3200" dirty="0"/>
          </a:p>
        </p:txBody>
      </p:sp>
      <p:sp>
        <p:nvSpPr>
          <p:cNvPr id="3" name="2 - Θέση περιεχομένου"/>
          <p:cNvSpPr>
            <a:spLocks noGrp="1"/>
          </p:cNvSpPr>
          <p:nvPr>
            <p:ph idx="1"/>
          </p:nvPr>
        </p:nvSpPr>
        <p:spPr>
          <a:xfrm>
            <a:off x="4500562" y="5214950"/>
            <a:ext cx="4357718" cy="1428760"/>
          </a:xfrm>
        </p:spPr>
        <p:txBody>
          <a:bodyPr>
            <a:noAutofit/>
          </a:bodyPr>
          <a:lstStyle/>
          <a:p>
            <a:r>
              <a:rPr lang="el-GR" sz="2400" dirty="0" smtClean="0"/>
              <a:t>Κινητοποίηση πολιτών</a:t>
            </a:r>
          </a:p>
          <a:p>
            <a:r>
              <a:rPr lang="el-GR" sz="2400" dirty="0" smtClean="0"/>
              <a:t>Μείωση χρήσης αυτοκινήτου</a:t>
            </a:r>
          </a:p>
          <a:p>
            <a:r>
              <a:rPr lang="el-GR" sz="2400" dirty="0" smtClean="0"/>
              <a:t>Οικονομική ελάφρυνση </a:t>
            </a:r>
          </a:p>
        </p:txBody>
      </p:sp>
      <p:pic>
        <p:nvPicPr>
          <p:cNvPr id="1026" name="Picture 2" descr="C:\Users\Hp\Downloads\gps-g39594630f_1920.jpg"/>
          <p:cNvPicPr>
            <a:picLocks noChangeAspect="1" noChangeArrowheads="1"/>
          </p:cNvPicPr>
          <p:nvPr/>
        </p:nvPicPr>
        <p:blipFill>
          <a:blip r:embed="rId3" cstate="print"/>
          <a:srcRect/>
          <a:stretch>
            <a:fillRect/>
          </a:stretch>
        </p:blipFill>
        <p:spPr bwMode="auto">
          <a:xfrm>
            <a:off x="1714480" y="1476878"/>
            <a:ext cx="5572164" cy="3444875"/>
          </a:xfrm>
          <a:prstGeom prst="rect">
            <a:avLst/>
          </a:prstGeom>
          <a:noFill/>
        </p:spPr>
      </p:pic>
      <p:pic>
        <p:nvPicPr>
          <p:cNvPr id="1027" name="Picture 3" descr="C:\Users\Hp\Downloads\step-gf74327891_1280.png"/>
          <p:cNvPicPr>
            <a:picLocks noChangeAspect="1" noChangeArrowheads="1"/>
          </p:cNvPicPr>
          <p:nvPr/>
        </p:nvPicPr>
        <p:blipFill>
          <a:blip r:embed="rId4" cstate="print"/>
          <a:srcRect/>
          <a:stretch>
            <a:fillRect/>
          </a:stretch>
        </p:blipFill>
        <p:spPr bwMode="auto">
          <a:xfrm rot="3912865">
            <a:off x="1937420" y="4247271"/>
            <a:ext cx="523741" cy="625946"/>
          </a:xfrm>
          <a:prstGeom prst="rect">
            <a:avLst/>
          </a:prstGeom>
          <a:noFill/>
        </p:spPr>
      </p:pic>
      <p:pic>
        <p:nvPicPr>
          <p:cNvPr id="6" name="Picture 3" descr="C:\Users\Hp\Downloads\step-gf74327891_1280.png"/>
          <p:cNvPicPr>
            <a:picLocks noChangeAspect="1" noChangeArrowheads="1"/>
          </p:cNvPicPr>
          <p:nvPr/>
        </p:nvPicPr>
        <p:blipFill>
          <a:blip r:embed="rId4" cstate="print"/>
          <a:srcRect/>
          <a:stretch>
            <a:fillRect/>
          </a:stretch>
        </p:blipFill>
        <p:spPr bwMode="auto">
          <a:xfrm rot="4413006">
            <a:off x="2969936" y="3932575"/>
            <a:ext cx="523741" cy="625946"/>
          </a:xfrm>
          <a:prstGeom prst="rect">
            <a:avLst/>
          </a:prstGeom>
          <a:noFill/>
        </p:spPr>
      </p:pic>
      <p:pic>
        <p:nvPicPr>
          <p:cNvPr id="7" name="Picture 3" descr="C:\Users\Hp\Downloads\step-gf74327891_1280.png"/>
          <p:cNvPicPr>
            <a:picLocks noChangeAspect="1" noChangeArrowheads="1"/>
          </p:cNvPicPr>
          <p:nvPr/>
        </p:nvPicPr>
        <p:blipFill>
          <a:blip r:embed="rId4" cstate="print"/>
          <a:srcRect/>
          <a:stretch>
            <a:fillRect/>
          </a:stretch>
        </p:blipFill>
        <p:spPr bwMode="auto">
          <a:xfrm rot="3345202">
            <a:off x="5366445" y="3390015"/>
            <a:ext cx="523741" cy="625946"/>
          </a:xfrm>
          <a:prstGeom prst="rect">
            <a:avLst/>
          </a:prstGeom>
          <a:noFill/>
        </p:spPr>
      </p:pic>
      <p:pic>
        <p:nvPicPr>
          <p:cNvPr id="8" name="Picture 3" descr="C:\Users\Hp\Downloads\step-gf74327891_1280.png"/>
          <p:cNvPicPr>
            <a:picLocks noChangeAspect="1" noChangeArrowheads="1"/>
          </p:cNvPicPr>
          <p:nvPr/>
        </p:nvPicPr>
        <p:blipFill>
          <a:blip r:embed="rId4" cstate="print"/>
          <a:srcRect/>
          <a:stretch>
            <a:fillRect/>
          </a:stretch>
        </p:blipFill>
        <p:spPr bwMode="auto">
          <a:xfrm rot="1293635">
            <a:off x="5930656" y="2842386"/>
            <a:ext cx="523741" cy="625946"/>
          </a:xfrm>
          <a:prstGeom prst="rect">
            <a:avLst/>
          </a:prstGeom>
          <a:noFill/>
        </p:spPr>
      </p:pic>
      <p:pic>
        <p:nvPicPr>
          <p:cNvPr id="9" name="Picture 3" descr="C:\Users\Hp\Downloads\step-gf74327891_1280.png"/>
          <p:cNvPicPr>
            <a:picLocks noChangeAspect="1" noChangeArrowheads="1"/>
          </p:cNvPicPr>
          <p:nvPr/>
        </p:nvPicPr>
        <p:blipFill>
          <a:blip r:embed="rId4" cstate="print"/>
          <a:srcRect/>
          <a:stretch>
            <a:fillRect/>
          </a:stretch>
        </p:blipFill>
        <p:spPr bwMode="auto">
          <a:xfrm rot="2096421">
            <a:off x="5954574" y="2051278"/>
            <a:ext cx="523741" cy="625946"/>
          </a:xfrm>
          <a:prstGeom prst="rect">
            <a:avLst/>
          </a:prstGeom>
          <a:noFill/>
        </p:spPr>
      </p:pic>
      <p:pic>
        <p:nvPicPr>
          <p:cNvPr id="10" name="Picture 3" descr="C:\Users\Hp\Downloads\step-gf74327891_1280.png"/>
          <p:cNvPicPr>
            <a:picLocks noChangeAspect="1" noChangeArrowheads="1"/>
          </p:cNvPicPr>
          <p:nvPr/>
        </p:nvPicPr>
        <p:blipFill>
          <a:blip r:embed="rId4" cstate="print"/>
          <a:srcRect/>
          <a:stretch>
            <a:fillRect/>
          </a:stretch>
        </p:blipFill>
        <p:spPr bwMode="auto">
          <a:xfrm rot="2779884">
            <a:off x="6489995" y="1570444"/>
            <a:ext cx="523741" cy="625946"/>
          </a:xfrm>
          <a:prstGeom prst="rect">
            <a:avLst/>
          </a:prstGeom>
          <a:noFill/>
        </p:spPr>
      </p:pic>
      <p:pic>
        <p:nvPicPr>
          <p:cNvPr id="11" name="Picture 3" descr="C:\Users\Hp\Downloads\step-gf74327891_1280.png"/>
          <p:cNvPicPr>
            <a:picLocks noChangeAspect="1" noChangeArrowheads="1"/>
          </p:cNvPicPr>
          <p:nvPr/>
        </p:nvPicPr>
        <p:blipFill>
          <a:blip r:embed="rId5" cstate="print"/>
          <a:srcRect/>
          <a:stretch>
            <a:fillRect/>
          </a:stretch>
        </p:blipFill>
        <p:spPr bwMode="auto">
          <a:xfrm rot="3345202">
            <a:off x="4285720" y="3917646"/>
            <a:ext cx="257535" cy="307792"/>
          </a:xfrm>
          <a:prstGeom prst="rect">
            <a:avLst/>
          </a:prstGeom>
          <a:noFill/>
        </p:spPr>
      </p:pic>
      <p:sp>
        <p:nvSpPr>
          <p:cNvPr id="14" name="13 - Διάγραμμα ροής: Διάτρητη ταινία"/>
          <p:cNvSpPr/>
          <p:nvPr/>
        </p:nvSpPr>
        <p:spPr>
          <a:xfrm>
            <a:off x="500034" y="5286388"/>
            <a:ext cx="3571868" cy="107157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dirty="0" smtClean="0"/>
              <a:t>…και τώρα περπατάμε!!!</a:t>
            </a:r>
            <a:endParaRPr lang="el-GR" sz="2400" dirty="0"/>
          </a:p>
        </p:txBody>
      </p:sp>
      <p:pic>
        <p:nvPicPr>
          <p:cNvPr id="1028" name="Picture 4" descr="C:\Users\Hp\Downloads\stick-man-g80270857c_1280.png"/>
          <p:cNvPicPr>
            <a:picLocks noChangeAspect="1" noChangeArrowheads="1"/>
          </p:cNvPicPr>
          <p:nvPr/>
        </p:nvPicPr>
        <p:blipFill>
          <a:blip r:embed="rId6" cstate="print"/>
          <a:srcRect/>
          <a:stretch>
            <a:fillRect/>
          </a:stretch>
        </p:blipFill>
        <p:spPr bwMode="auto">
          <a:xfrm>
            <a:off x="571472" y="3119952"/>
            <a:ext cx="1001757" cy="1693856"/>
          </a:xfrm>
          <a:prstGeom prst="rect">
            <a:avLst/>
          </a:prstGeom>
          <a:noFill/>
        </p:spPr>
      </p:pic>
      <p:pic>
        <p:nvPicPr>
          <p:cNvPr id="16" name="Picture 2" descr="C:\Users\laptop\Desktop\λογοτύπο ΣΔΕ Καστοριάς.jpg"/>
          <p:cNvPicPr>
            <a:picLocks noChangeAspect="1" noChangeArrowheads="1"/>
          </p:cNvPicPr>
          <p:nvPr/>
        </p:nvPicPr>
        <p:blipFill>
          <a:blip r:embed="rId7" cstate="print">
            <a:clrChange>
              <a:clrFrom>
                <a:srgbClr val="FFFFFF"/>
              </a:clrFrom>
              <a:clrTo>
                <a:srgbClr val="FFFFFF">
                  <a:alpha val="0"/>
                </a:srgbClr>
              </a:clrTo>
            </a:clrChange>
          </a:blip>
          <a:stretch>
            <a:fillRect/>
          </a:stretch>
        </p:blipFill>
        <p:spPr bwMode="auto">
          <a:xfrm>
            <a:off x="71430" y="71438"/>
            <a:ext cx="1000108" cy="1000108"/>
          </a:xfrm>
          <a:prstGeom prst="rect">
            <a:avLst/>
          </a:prstGeom>
          <a:noFill/>
          <a:ln>
            <a:noFill/>
          </a:ln>
        </p:spPr>
      </p:pic>
      <p:sp>
        <p:nvSpPr>
          <p:cNvPr id="15" name="14 - TextBox"/>
          <p:cNvSpPr txBox="1"/>
          <p:nvPr/>
        </p:nvSpPr>
        <p:spPr>
          <a:xfrm>
            <a:off x="3214678" y="785794"/>
            <a:ext cx="257176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dirty="0" smtClean="0"/>
              <a:t>App: Walk now!</a:t>
            </a:r>
            <a:endParaRPr lang="el-GR"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lstStyle/>
          <a:p>
            <a:r>
              <a:rPr lang="el-GR" dirty="0" smtClean="0"/>
              <a:t>Πιθανά σενάρια οφελών</a:t>
            </a:r>
            <a:endParaRPr lang="el-GR" dirty="0"/>
          </a:p>
        </p:txBody>
      </p:sp>
      <p:sp>
        <p:nvSpPr>
          <p:cNvPr id="3" name="2 - Θέση περιεχομένου"/>
          <p:cNvSpPr>
            <a:spLocks noGrp="1"/>
          </p:cNvSpPr>
          <p:nvPr>
            <p:ph idx="1"/>
          </p:nvPr>
        </p:nvSpPr>
        <p:spPr>
          <a:xfrm>
            <a:off x="1214414" y="1142984"/>
            <a:ext cx="7000924" cy="2500330"/>
          </a:xfrm>
        </p:spPr>
        <p:txBody>
          <a:bodyPr>
            <a:normAutofit fontScale="92500"/>
          </a:bodyPr>
          <a:lstStyle/>
          <a:p>
            <a:pPr>
              <a:buNone/>
            </a:pPr>
            <a:r>
              <a:rPr lang="el-GR" dirty="0" smtClean="0"/>
              <a:t>Πχ. μέτρηση σε κλίμακα (Μ.Ο. ημερήσιος)</a:t>
            </a:r>
          </a:p>
          <a:p>
            <a:pPr>
              <a:buFont typeface="Wingdings" pitchFamily="2" charset="2"/>
              <a:buChar char="ü"/>
            </a:pPr>
            <a:r>
              <a:rPr lang="el-GR" dirty="0" smtClean="0"/>
              <a:t>Έως 6.000 βήματα</a:t>
            </a:r>
          </a:p>
          <a:p>
            <a:pPr>
              <a:buFont typeface="Wingdings" pitchFamily="2" charset="2"/>
              <a:buChar char="ü"/>
            </a:pPr>
            <a:r>
              <a:rPr lang="el-GR" dirty="0" smtClean="0"/>
              <a:t>6.001-8.000 βήματα </a:t>
            </a:r>
          </a:p>
          <a:p>
            <a:pPr lvl="0">
              <a:buFont typeface="Wingdings" pitchFamily="2" charset="2"/>
              <a:buChar char="ü"/>
            </a:pPr>
            <a:r>
              <a:rPr lang="el-GR" dirty="0" smtClean="0"/>
              <a:t>Πάνω από 10.000 βήματα</a:t>
            </a:r>
          </a:p>
        </p:txBody>
      </p:sp>
      <p:sp>
        <p:nvSpPr>
          <p:cNvPr id="4" name="3 - Ορθογώνιο"/>
          <p:cNvSpPr/>
          <p:nvPr/>
        </p:nvSpPr>
        <p:spPr>
          <a:xfrm>
            <a:off x="214282" y="3643314"/>
            <a:ext cx="8643998"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buNone/>
            </a:pPr>
            <a:r>
              <a:rPr lang="el-GR" sz="2400" u="sng" dirty="0" smtClean="0"/>
              <a:t>Πιθανά οφέλη πολιτών:</a:t>
            </a:r>
          </a:p>
          <a:p>
            <a:pPr lvl="0" algn="just">
              <a:buFont typeface="Arial" pitchFamily="34" charset="0"/>
              <a:buChar char="•"/>
            </a:pPr>
            <a:r>
              <a:rPr lang="el-GR" sz="2400" dirty="0" smtClean="0"/>
              <a:t>  Πάνω από 6.000 </a:t>
            </a:r>
            <a:r>
              <a:rPr lang="el-GR" sz="2400" dirty="0" err="1" smtClean="0"/>
              <a:t>βήματα</a:t>
            </a:r>
            <a:r>
              <a:rPr lang="el-GR" sz="2400" dirty="0" err="1" smtClean="0">
                <a:sym typeface="Wingdings" pitchFamily="2" charset="2"/>
              </a:rPr>
              <a:t></a:t>
            </a:r>
            <a:r>
              <a:rPr lang="el-GR" sz="2400" dirty="0" smtClean="0"/>
              <a:t> </a:t>
            </a:r>
            <a:r>
              <a:rPr lang="el-GR" sz="2400" dirty="0" smtClean="0">
                <a:sym typeface="Wingdings" pitchFamily="2" charset="2"/>
              </a:rPr>
              <a:t>ε</a:t>
            </a:r>
            <a:r>
              <a:rPr lang="el-GR" sz="2400" dirty="0" smtClean="0"/>
              <a:t>τήσια επιβράβευση με αναμνηστικά δωράκια</a:t>
            </a:r>
          </a:p>
          <a:p>
            <a:pPr lvl="0" algn="just">
              <a:buFont typeface="Arial" pitchFamily="34" charset="0"/>
              <a:buChar char="•"/>
            </a:pPr>
            <a:r>
              <a:rPr lang="el-GR" sz="2400" dirty="0" smtClean="0"/>
              <a:t>  Πάνω από 8.000 βήματα </a:t>
            </a:r>
            <a:r>
              <a:rPr lang="el-GR" sz="2400" dirty="0" smtClean="0">
                <a:sym typeface="Wingdings" pitchFamily="2" charset="2"/>
              </a:rPr>
              <a:t> Μηνιαία </a:t>
            </a:r>
            <a:r>
              <a:rPr lang="el-GR" sz="2400" dirty="0" smtClean="0"/>
              <a:t>μείωση δημοτικών τελών ή δωρεάν στάθμευση κάποιες ώρες ή δωρεάν 1 φόρτιση ηλεκτρικού αυτοκίνητου</a:t>
            </a:r>
          </a:p>
          <a:p>
            <a:pPr lvl="0" algn="just">
              <a:buFont typeface="Arial" pitchFamily="34" charset="0"/>
              <a:buChar char="•"/>
            </a:pPr>
            <a:r>
              <a:rPr lang="el-GR" sz="2400" dirty="0" smtClean="0"/>
              <a:t>  Πάνω από 10.000 </a:t>
            </a:r>
            <a:r>
              <a:rPr lang="el-GR" sz="2400" dirty="0" err="1" smtClean="0"/>
              <a:t>βήματα</a:t>
            </a:r>
            <a:r>
              <a:rPr lang="el-GR" sz="2400" dirty="0" err="1" smtClean="0">
                <a:sym typeface="Wingdings" pitchFamily="2" charset="2"/>
              </a:rPr>
              <a:t></a:t>
            </a:r>
            <a:r>
              <a:rPr lang="el-GR" sz="2400" dirty="0" smtClean="0">
                <a:sym typeface="Wingdings" pitchFamily="2" charset="2"/>
              </a:rPr>
              <a:t> ετήσιο δ</a:t>
            </a:r>
            <a:r>
              <a:rPr lang="el-GR" sz="2400" dirty="0" smtClean="0"/>
              <a:t>ώρο ένα ηλεκτρικό ποδήλατο με δημόσια κλήρωση </a:t>
            </a:r>
          </a:p>
        </p:txBody>
      </p:sp>
      <p:pic>
        <p:nvPicPr>
          <p:cNvPr id="5" name="Picture 2" descr="C:\Users\laptop\Desktop\λογοτύπο ΣΔΕ Καστοριάς.jpg"/>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71430" y="71438"/>
            <a:ext cx="1000108" cy="1000108"/>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Υπολίμνιο</a:t>
            </a:r>
            <a:r>
              <a:rPr lang="el-GR" dirty="0" smtClean="0"/>
              <a:t> </a:t>
            </a:r>
            <a:r>
              <a:rPr lang="el-GR" dirty="0" err="1" smtClean="0"/>
              <a:t>πάρκινγκ</a:t>
            </a:r>
            <a:r>
              <a:rPr lang="el-GR" dirty="0" smtClean="0"/>
              <a:t>!</a:t>
            </a:r>
            <a:endParaRPr lang="el-GR" dirty="0"/>
          </a:p>
        </p:txBody>
      </p:sp>
      <p:sp>
        <p:nvSpPr>
          <p:cNvPr id="3" name="2 - Θέση περιεχομένου"/>
          <p:cNvSpPr>
            <a:spLocks noGrp="1"/>
          </p:cNvSpPr>
          <p:nvPr>
            <p:ph idx="1"/>
          </p:nvPr>
        </p:nvSpPr>
        <p:spPr>
          <a:xfrm>
            <a:off x="714348" y="1600200"/>
            <a:ext cx="7972452" cy="4525963"/>
          </a:xfrm>
        </p:spPr>
        <p:txBody>
          <a:bodyPr/>
          <a:lstStyle/>
          <a:p>
            <a:pPr>
              <a:buNone/>
            </a:pPr>
            <a:r>
              <a:rPr lang="el-GR" dirty="0" smtClean="0"/>
              <a:t>  … για όσους έχουν υποβρύχια αυτοκίνητα!</a:t>
            </a:r>
            <a:endParaRPr lang="el-GR" dirty="0"/>
          </a:p>
        </p:txBody>
      </p:sp>
      <p:pic>
        <p:nvPicPr>
          <p:cNvPr id="4" name="Picture 2" descr="C:\Users\laptop\Desktop\λογοτύπο ΣΔΕ Καστοριάς.jpg"/>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71430" y="71438"/>
            <a:ext cx="1000108" cy="1000108"/>
          </a:xfrm>
          <a:prstGeom prst="rect">
            <a:avLst/>
          </a:prstGeom>
          <a:noFill/>
          <a:ln>
            <a:noFill/>
          </a:ln>
        </p:spPr>
      </p:pic>
      <p:pic>
        <p:nvPicPr>
          <p:cNvPr id="2050" name="Picture 2" descr="C:\Users\Hp\Desktop\SDE\SDE_2021-2022\ecomobility 2022\parking-cars-road-sign-partially-submerged-flood-letter-p-indicating-flooding-due-to-very-strong-climatic-perturbations-138744002.jpg"/>
          <p:cNvPicPr>
            <a:picLocks noChangeAspect="1" noChangeArrowheads="1"/>
          </p:cNvPicPr>
          <p:nvPr/>
        </p:nvPicPr>
        <p:blipFill>
          <a:blip r:embed="rId4" cstate="print"/>
          <a:srcRect b="8701"/>
          <a:stretch>
            <a:fillRect/>
          </a:stretch>
        </p:blipFill>
        <p:spPr bwMode="auto">
          <a:xfrm>
            <a:off x="1357290" y="2285991"/>
            <a:ext cx="6429420" cy="423817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Ευχαριστούμε πολύ!!!</a:t>
            </a:r>
            <a:endParaRPr lang="el-GR" dirty="0"/>
          </a:p>
        </p:txBody>
      </p:sp>
      <p:pic>
        <p:nvPicPr>
          <p:cNvPr id="3074" name="Picture 2" descr="C:\Users\Hp\Desktop\SDE\SDE_2021-2022\ecomobility 2022\277826283_4530213677081032_2131259082985279609_n.jpg"/>
          <p:cNvPicPr>
            <a:picLocks noChangeAspect="1" noChangeArrowheads="1"/>
          </p:cNvPicPr>
          <p:nvPr/>
        </p:nvPicPr>
        <p:blipFill>
          <a:blip r:embed="rId3" cstate="print"/>
          <a:srcRect/>
          <a:stretch>
            <a:fillRect/>
          </a:stretch>
        </p:blipFill>
        <p:spPr bwMode="auto">
          <a:xfrm>
            <a:off x="1285852" y="1500174"/>
            <a:ext cx="6572296" cy="4929221"/>
          </a:xfrm>
          <a:prstGeom prst="rect">
            <a:avLst/>
          </a:prstGeom>
          <a:noFill/>
        </p:spPr>
      </p:pic>
      <p:sp>
        <p:nvSpPr>
          <p:cNvPr id="5" name="4 - TextBox"/>
          <p:cNvSpPr txBox="1"/>
          <p:nvPr/>
        </p:nvSpPr>
        <p:spPr>
          <a:xfrm>
            <a:off x="2928926" y="5643578"/>
            <a:ext cx="2786082"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l-GR" sz="3600" i="1" dirty="0" smtClean="0"/>
              <a:t>Η ομάδα μας!</a:t>
            </a:r>
            <a:endParaRPr lang="el-GR" sz="36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u="sng" dirty="0" smtClean="0"/>
              <a:t>Στόχοι</a:t>
            </a:r>
            <a:endParaRPr lang="el-GR" dirty="0"/>
          </a:p>
        </p:txBody>
      </p:sp>
      <p:sp>
        <p:nvSpPr>
          <p:cNvPr id="3" name="2 - Θέση περιεχομένου"/>
          <p:cNvSpPr>
            <a:spLocks noGrp="1"/>
          </p:cNvSpPr>
          <p:nvPr>
            <p:ph idx="1"/>
          </p:nvPr>
        </p:nvSpPr>
        <p:spPr>
          <a:xfrm>
            <a:off x="428596" y="1714488"/>
            <a:ext cx="8229600" cy="4525963"/>
          </a:xfrm>
        </p:spPr>
        <p:txBody>
          <a:bodyPr>
            <a:normAutofit fontScale="92500"/>
          </a:bodyPr>
          <a:lstStyle/>
          <a:p>
            <a:pPr lvl="0">
              <a:lnSpc>
                <a:spcPct val="150000"/>
              </a:lnSpc>
            </a:pPr>
            <a:r>
              <a:rPr lang="el-GR" sz="3600" dirty="0" smtClean="0"/>
              <a:t>Μείωση εκπομπών του CΟ2</a:t>
            </a:r>
          </a:p>
          <a:p>
            <a:pPr lvl="0">
              <a:lnSpc>
                <a:spcPct val="150000"/>
              </a:lnSpc>
            </a:pPr>
            <a:r>
              <a:rPr lang="el-GR" sz="3600" dirty="0" smtClean="0"/>
              <a:t>Να αυξηθεί η μετακίνηση με τα πόδια</a:t>
            </a:r>
          </a:p>
          <a:p>
            <a:pPr lvl="0">
              <a:lnSpc>
                <a:spcPct val="150000"/>
              </a:lnSpc>
            </a:pPr>
            <a:r>
              <a:rPr lang="el-GR" sz="3600" dirty="0" smtClean="0"/>
              <a:t>Αισθητικά κριτήρια</a:t>
            </a:r>
          </a:p>
          <a:p>
            <a:pPr lvl="0">
              <a:lnSpc>
                <a:spcPct val="150000"/>
              </a:lnSpc>
            </a:pPr>
            <a:r>
              <a:rPr lang="el-GR" sz="3600" dirty="0" smtClean="0"/>
              <a:t>Εύκολη πρόσβαση μετακίνησης για τα αναπηρικά αμαξίδια, παιδικά καρότσια κλπ.</a:t>
            </a:r>
          </a:p>
          <a:p>
            <a:pPr>
              <a:lnSpc>
                <a:spcPct val="150000"/>
              </a:lnSpc>
            </a:pPr>
            <a:endParaRPr lang="el-GR" sz="3600" dirty="0"/>
          </a:p>
        </p:txBody>
      </p:sp>
      <p:pic>
        <p:nvPicPr>
          <p:cNvPr id="5" name="Picture 2" descr="C:\Users\laptop\Desktop\λογοτύπο ΣΔΕ Καστοριάς.jpg"/>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71430" y="71438"/>
            <a:ext cx="1000108" cy="100010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428868"/>
            <a:ext cx="8229600" cy="1143000"/>
          </a:xfrm>
        </p:spPr>
        <p:txBody>
          <a:bodyPr>
            <a:normAutofit/>
          </a:bodyPr>
          <a:lstStyle/>
          <a:p>
            <a:r>
              <a:rPr lang="el-GR" sz="6000" dirty="0" smtClean="0">
                <a:solidFill>
                  <a:srgbClr val="7030A0"/>
                </a:solidFill>
                <a:latin typeface="Comic Sans MS" pitchFamily="66" charset="0"/>
              </a:rPr>
              <a:t>Υπάρχουσα κατάσταση</a:t>
            </a:r>
            <a:endParaRPr lang="el-GR" sz="6000" dirty="0">
              <a:solidFill>
                <a:srgbClr val="7030A0"/>
              </a:solidFill>
              <a:latin typeface="Comic Sans MS" pitchFamily="66" charset="0"/>
            </a:endParaRPr>
          </a:p>
        </p:txBody>
      </p:sp>
      <p:pic>
        <p:nvPicPr>
          <p:cNvPr id="4" name="Picture 2" descr="C:\Users\laptop\Desktop\λογοτύπο ΣΔΕ Καστοριάς.jpg"/>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71430" y="71438"/>
            <a:ext cx="1000108" cy="100010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85728"/>
            <a:ext cx="8229600" cy="1143000"/>
          </a:xfrm>
        </p:spPr>
        <p:txBody>
          <a:bodyPr>
            <a:noAutofit/>
          </a:bodyPr>
          <a:lstStyle/>
          <a:p>
            <a:r>
              <a:rPr lang="el-GR" sz="3600" dirty="0" smtClean="0"/>
              <a:t>Υπερβολική κίνηση στους δρόμους</a:t>
            </a:r>
            <a:endParaRPr lang="el-GR" sz="3600" dirty="0"/>
          </a:p>
        </p:txBody>
      </p:sp>
      <p:sp>
        <p:nvSpPr>
          <p:cNvPr id="3" name="2 - Θέση περιεχομένου"/>
          <p:cNvSpPr>
            <a:spLocks noGrp="1"/>
          </p:cNvSpPr>
          <p:nvPr>
            <p:ph idx="1"/>
          </p:nvPr>
        </p:nvSpPr>
        <p:spPr/>
        <p:txBody>
          <a:bodyPr/>
          <a:lstStyle/>
          <a:p>
            <a:pPr>
              <a:buNone/>
            </a:pPr>
            <a:endParaRPr lang="el-GR" dirty="0" smtClean="0"/>
          </a:p>
          <a:p>
            <a:endParaRPr lang="el-GR" dirty="0"/>
          </a:p>
        </p:txBody>
      </p:sp>
      <p:pic>
        <p:nvPicPr>
          <p:cNvPr id="6" name="Picture 2" descr="C:\Users\laptop\Desktop\λογοτύπο ΣΔΕ Καστοριάς.jpg"/>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71430" y="71438"/>
            <a:ext cx="1000108" cy="1000108"/>
          </a:xfrm>
          <a:prstGeom prst="rect">
            <a:avLst/>
          </a:prstGeom>
          <a:noFill/>
          <a:ln>
            <a:noFill/>
          </a:ln>
        </p:spPr>
      </p:pic>
      <p:pic>
        <p:nvPicPr>
          <p:cNvPr id="1027" name="Picture 3" descr="C:\Users\Hp\Desktop\SDE\SDE_2021-2022\ecomobility 2022\279821872_376228967771401_8581550152687763889_n.jpg"/>
          <p:cNvPicPr>
            <a:picLocks noChangeAspect="1" noChangeArrowheads="1"/>
          </p:cNvPicPr>
          <p:nvPr/>
        </p:nvPicPr>
        <p:blipFill>
          <a:blip r:embed="rId4" cstate="print"/>
          <a:srcRect/>
          <a:stretch>
            <a:fillRect/>
          </a:stretch>
        </p:blipFill>
        <p:spPr bwMode="auto">
          <a:xfrm>
            <a:off x="4929190" y="1441987"/>
            <a:ext cx="3794135" cy="5058847"/>
          </a:xfrm>
          <a:prstGeom prst="rect">
            <a:avLst/>
          </a:prstGeom>
          <a:noFill/>
        </p:spPr>
      </p:pic>
      <p:pic>
        <p:nvPicPr>
          <p:cNvPr id="1028" name="Picture 4" descr="C:\Users\Hp\Desktop\SDE\SDE_2021-2022\ecomobility 2022\279512771_404760998171715_8695105829201946637_n.jpg"/>
          <p:cNvPicPr>
            <a:picLocks noChangeAspect="1" noChangeArrowheads="1"/>
          </p:cNvPicPr>
          <p:nvPr/>
        </p:nvPicPr>
        <p:blipFill>
          <a:blip r:embed="rId5" cstate="print"/>
          <a:srcRect/>
          <a:stretch>
            <a:fillRect/>
          </a:stretch>
        </p:blipFill>
        <p:spPr bwMode="auto">
          <a:xfrm>
            <a:off x="428595" y="1441987"/>
            <a:ext cx="3768333" cy="502444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Έλλειψη </a:t>
            </a:r>
            <a:r>
              <a:rPr lang="el-GR" sz="3600" dirty="0" err="1" smtClean="0"/>
              <a:t>πάρκινγκ</a:t>
            </a:r>
            <a:r>
              <a:rPr lang="el-GR" sz="3600" dirty="0" smtClean="0"/>
              <a:t> στο κέντρο</a:t>
            </a:r>
            <a:endParaRPr lang="el-GR" sz="3600" dirty="0"/>
          </a:p>
        </p:txBody>
      </p:sp>
      <p:pic>
        <p:nvPicPr>
          <p:cNvPr id="2050" name="Picture 2" descr="C:\Users\Hp\Downloads\277110774_279767764321002_1381660826308954495_n.jpg"/>
          <p:cNvPicPr>
            <a:picLocks noChangeAspect="1" noChangeArrowheads="1"/>
          </p:cNvPicPr>
          <p:nvPr/>
        </p:nvPicPr>
        <p:blipFill>
          <a:blip r:embed="rId3" cstate="print"/>
          <a:srcRect l="3416" t="7407" r="14578" b="5555"/>
          <a:stretch>
            <a:fillRect/>
          </a:stretch>
        </p:blipFill>
        <p:spPr bwMode="auto">
          <a:xfrm>
            <a:off x="1071538" y="2000240"/>
            <a:ext cx="6858048" cy="3357586"/>
          </a:xfrm>
          <a:prstGeom prst="rect">
            <a:avLst/>
          </a:prstGeom>
          <a:noFill/>
        </p:spPr>
      </p:pic>
      <p:pic>
        <p:nvPicPr>
          <p:cNvPr id="6" name="Picture 2" descr="C:\Users\laptop\Desktop\λογοτύπο ΣΔΕ Καστοριάς.jpg"/>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a:off x="71430" y="71438"/>
            <a:ext cx="1000108" cy="1000108"/>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928934"/>
            <a:ext cx="3829048" cy="1143000"/>
          </a:xfrm>
        </p:spPr>
        <p:txBody>
          <a:bodyPr>
            <a:normAutofit fontScale="90000"/>
          </a:bodyPr>
          <a:lstStyle/>
          <a:p>
            <a:r>
              <a:rPr lang="el-GR" dirty="0" smtClean="0"/>
              <a:t>Παράνομο παρκάρισμα</a:t>
            </a:r>
            <a:endParaRPr lang="el-GR" dirty="0"/>
          </a:p>
        </p:txBody>
      </p:sp>
      <p:pic>
        <p:nvPicPr>
          <p:cNvPr id="6" name="Picture 2" descr="C:\Users\laptop\Desktop\λογοτύπο ΣΔΕ Καστοριάς.jpg"/>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71430" y="71438"/>
            <a:ext cx="1000108" cy="1000108"/>
          </a:xfrm>
          <a:prstGeom prst="rect">
            <a:avLst/>
          </a:prstGeom>
          <a:noFill/>
          <a:ln>
            <a:noFill/>
          </a:ln>
        </p:spPr>
      </p:pic>
      <p:pic>
        <p:nvPicPr>
          <p:cNvPr id="1026" name="Picture 2" descr="C:\Users\Hp\Desktop\SDE\SDE_2021-2022\ecomobility 2022\277188830_1033017627302394_3610983596703080975_n.jpg"/>
          <p:cNvPicPr>
            <a:picLocks noChangeAspect="1" noChangeArrowheads="1"/>
          </p:cNvPicPr>
          <p:nvPr/>
        </p:nvPicPr>
        <p:blipFill>
          <a:blip r:embed="rId4" cstate="print"/>
          <a:srcRect/>
          <a:stretch>
            <a:fillRect/>
          </a:stretch>
        </p:blipFill>
        <p:spPr bwMode="auto">
          <a:xfrm>
            <a:off x="4000496" y="0"/>
            <a:ext cx="51435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857496"/>
            <a:ext cx="8229600" cy="1143000"/>
          </a:xfrm>
        </p:spPr>
        <p:txBody>
          <a:bodyPr vert="horz" lIns="91440" tIns="45720" rIns="91440" bIns="45720" rtlCol="0" anchor="ctr">
            <a:normAutofit/>
          </a:bodyPr>
          <a:lstStyle/>
          <a:p>
            <a:r>
              <a:rPr lang="el-GR" sz="6000" dirty="0" smtClean="0">
                <a:solidFill>
                  <a:srgbClr val="7030A0"/>
                </a:solidFill>
                <a:latin typeface="Comic Sans MS" pitchFamily="66" charset="0"/>
              </a:rPr>
              <a:t>Οι προτάσεις μας</a:t>
            </a:r>
          </a:p>
        </p:txBody>
      </p:sp>
      <p:pic>
        <p:nvPicPr>
          <p:cNvPr id="4" name="Picture 2" descr="C:\Users\laptop\Desktop\λογοτύπο ΣΔΕ Καστοριάς.jpg"/>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71430" y="71438"/>
            <a:ext cx="1000108" cy="100010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 Ηλεκτρικό Λεωφορείο</a:t>
            </a:r>
            <a:endParaRPr lang="el-GR" dirty="0"/>
          </a:p>
        </p:txBody>
      </p:sp>
      <p:pic>
        <p:nvPicPr>
          <p:cNvPr id="6" name="3 - Θέση περιεχομένου" descr="phuoc-anh-dang-bziZP52xxnU-unsplash.jpg"/>
          <p:cNvPicPr>
            <a:picLocks noChangeAspect="1"/>
          </p:cNvPicPr>
          <p:nvPr/>
        </p:nvPicPr>
        <p:blipFill>
          <a:blip r:embed="rId3" cstate="print"/>
          <a:stretch>
            <a:fillRect/>
          </a:stretch>
        </p:blipFill>
        <p:spPr>
          <a:xfrm>
            <a:off x="4357686" y="1428736"/>
            <a:ext cx="4045745" cy="2697163"/>
          </a:xfrm>
          <a:prstGeom prst="rect">
            <a:avLst/>
          </a:prstGeom>
        </p:spPr>
      </p:pic>
      <p:sp>
        <p:nvSpPr>
          <p:cNvPr id="7" name="6 - Ορθογώνιο"/>
          <p:cNvSpPr/>
          <p:nvPr/>
        </p:nvSpPr>
        <p:spPr>
          <a:xfrm>
            <a:off x="428596" y="4214818"/>
            <a:ext cx="8358246" cy="2554545"/>
          </a:xfrm>
          <a:prstGeom prst="rect">
            <a:avLst/>
          </a:prstGeom>
        </p:spPr>
        <p:txBody>
          <a:bodyPr wrap="square">
            <a:spAutoFit/>
          </a:bodyPr>
          <a:lstStyle/>
          <a:p>
            <a:pPr lvl="0">
              <a:buNone/>
            </a:pPr>
            <a:r>
              <a:rPr lang="el-GR" sz="3200" b="1" dirty="0" smtClean="0"/>
              <a:t>Όφελος για τους πολίτες:</a:t>
            </a:r>
          </a:p>
          <a:p>
            <a:pPr lvl="0">
              <a:buNone/>
            </a:pPr>
            <a:r>
              <a:rPr lang="el-GR" sz="3200" dirty="0" smtClean="0"/>
              <a:t>Κέρδος σε σχέση με το συνηθισμένο</a:t>
            </a:r>
            <a:r>
              <a:rPr lang="en-US" sz="3200" dirty="0" smtClean="0"/>
              <a:t> </a:t>
            </a:r>
            <a:r>
              <a:rPr lang="el-GR" sz="3200" dirty="0" smtClean="0"/>
              <a:t>λεωφορείο</a:t>
            </a:r>
          </a:p>
          <a:p>
            <a:pPr lvl="0">
              <a:buNone/>
            </a:pPr>
            <a:r>
              <a:rPr lang="el-GR" sz="3200" dirty="0" smtClean="0"/>
              <a:t>Πχ. μισή τιμή εισιτηρίου</a:t>
            </a:r>
          </a:p>
          <a:p>
            <a:pPr lvl="0">
              <a:buNone/>
            </a:pPr>
            <a:r>
              <a:rPr lang="el-GR" sz="3200" b="1" dirty="0" smtClean="0"/>
              <a:t>Όφελος για το περιβάλλον:</a:t>
            </a:r>
          </a:p>
          <a:p>
            <a:pPr lvl="0">
              <a:buNone/>
            </a:pPr>
            <a:r>
              <a:rPr lang="el-GR" sz="3200" dirty="0" smtClean="0"/>
              <a:t>Μείωση ρύπανσης</a:t>
            </a:r>
          </a:p>
        </p:txBody>
      </p:sp>
      <p:pic>
        <p:nvPicPr>
          <p:cNvPr id="8" name="Picture 2" descr="C:\Users\laptop\Desktop\λογοτύπο ΣΔΕ Καστοριάς.jpg"/>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a:off x="71430" y="71438"/>
            <a:ext cx="1000108" cy="1000108"/>
          </a:xfrm>
          <a:prstGeom prst="rect">
            <a:avLst/>
          </a:prstGeom>
          <a:noFill/>
          <a:ln>
            <a:noFill/>
          </a:ln>
        </p:spPr>
      </p:pic>
      <p:sp>
        <p:nvSpPr>
          <p:cNvPr id="10" name="9 - Θέση περιεχομένου"/>
          <p:cNvSpPr>
            <a:spLocks noGrp="1"/>
          </p:cNvSpPr>
          <p:nvPr>
            <p:ph idx="1"/>
          </p:nvPr>
        </p:nvSpPr>
        <p:spPr/>
        <p:txBody>
          <a:bodyPr/>
          <a:lstStyle/>
          <a:p>
            <a:pPr>
              <a:buNone/>
            </a:pPr>
            <a:r>
              <a:rPr lang="el-GR" b="1" dirty="0" smtClean="0"/>
              <a:t>	</a:t>
            </a:r>
          </a:p>
          <a:p>
            <a:pPr>
              <a:buNone/>
            </a:pPr>
            <a:r>
              <a:rPr lang="el-GR" b="1" dirty="0" smtClean="0"/>
              <a:t>	Ενέργεια από ΑΠΕ</a:t>
            </a:r>
          </a:p>
          <a:p>
            <a:pPr>
              <a:spcBef>
                <a:spcPts val="0"/>
              </a:spcBef>
              <a:buNone/>
            </a:pPr>
            <a:r>
              <a:rPr lang="el-GR" sz="2800" b="1" dirty="0" smtClean="0"/>
              <a:t>	(συμπληρωματικά </a:t>
            </a:r>
          </a:p>
          <a:p>
            <a:pPr>
              <a:spcBef>
                <a:spcPts val="0"/>
              </a:spcBef>
              <a:buNone/>
            </a:pPr>
            <a:r>
              <a:rPr lang="el-GR" sz="2800" b="1" dirty="0" smtClean="0"/>
              <a:t>		με τη φόρτιση)</a:t>
            </a:r>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txBody>
          <a:bodyPr/>
          <a:lstStyle/>
          <a:p>
            <a:r>
              <a:rPr lang="el-GR" dirty="0" smtClean="0"/>
              <a:t>2. Ηλεκτρικό ποδήλατο </a:t>
            </a:r>
            <a:endParaRPr lang="el-GR" dirty="0"/>
          </a:p>
        </p:txBody>
      </p:sp>
      <p:sp>
        <p:nvSpPr>
          <p:cNvPr id="3" name="2 - Θέση περιεχομένου"/>
          <p:cNvSpPr>
            <a:spLocks noGrp="1"/>
          </p:cNvSpPr>
          <p:nvPr>
            <p:ph idx="1"/>
          </p:nvPr>
        </p:nvSpPr>
        <p:spPr>
          <a:xfrm>
            <a:off x="357158" y="4857736"/>
            <a:ext cx="8501122" cy="2000264"/>
          </a:xfrm>
        </p:spPr>
        <p:txBody>
          <a:bodyPr>
            <a:normAutofit fontScale="85000" lnSpcReduction="20000"/>
          </a:bodyPr>
          <a:lstStyle/>
          <a:p>
            <a:r>
              <a:rPr lang="el-GR" dirty="0" smtClean="0"/>
              <a:t>Δημιουργία κάρτας ποδηλάτη, ετήσια συνδρομή πχ. 20€</a:t>
            </a:r>
          </a:p>
          <a:p>
            <a:r>
              <a:rPr lang="el-GR" b="1" dirty="0" smtClean="0"/>
              <a:t>Δωρεάν</a:t>
            </a:r>
            <a:r>
              <a:rPr lang="el-GR" dirty="0" smtClean="0"/>
              <a:t> ενοικίαση ποδηλάτου για 60’ με δυνατότητα αλλαγής ποδήλατου στους σταθμούς φόρτισης</a:t>
            </a:r>
          </a:p>
          <a:p>
            <a:r>
              <a:rPr lang="el-GR" dirty="0" smtClean="0"/>
              <a:t>Για κάθε επόμενη ώρα χρέωση 2€, τα οποία θα χρεώνονται στην προπληρωμένη κάρτα του ποδηλάτη</a:t>
            </a:r>
            <a:endParaRPr lang="el-GR" dirty="0"/>
          </a:p>
        </p:txBody>
      </p:sp>
      <p:pic>
        <p:nvPicPr>
          <p:cNvPr id="5" name="4 - Εικόνα" descr="himiway-bikes-KxyJRCvrWIk-unsplash.jpg"/>
          <p:cNvPicPr>
            <a:picLocks noChangeAspect="1"/>
          </p:cNvPicPr>
          <p:nvPr/>
        </p:nvPicPr>
        <p:blipFill>
          <a:blip r:embed="rId3" cstate="print"/>
          <a:stretch>
            <a:fillRect/>
          </a:stretch>
        </p:blipFill>
        <p:spPr>
          <a:xfrm>
            <a:off x="2214546" y="1142984"/>
            <a:ext cx="5143504" cy="3429003"/>
          </a:xfrm>
          <a:prstGeom prst="rect">
            <a:avLst/>
          </a:prstGeom>
        </p:spPr>
      </p:pic>
      <p:pic>
        <p:nvPicPr>
          <p:cNvPr id="6" name="Picture 2" descr="C:\Users\laptop\Desktop\λογοτύπο ΣΔΕ Καστοριάς.jpg"/>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a:off x="71430" y="71438"/>
            <a:ext cx="1000108" cy="100010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1425</Words>
  <Application>Microsoft Office PowerPoint</Application>
  <PresentationFormat>Προβολή στην οθόνη (4:3)</PresentationFormat>
  <Paragraphs>95</Paragraphs>
  <Slides>16</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«Πράσινη» μετακίνηση στην πόλη της Καστοριάς</vt:lpstr>
      <vt:lpstr>Στόχοι</vt:lpstr>
      <vt:lpstr>Υπάρχουσα κατάσταση</vt:lpstr>
      <vt:lpstr>Υπερβολική κίνηση στους δρόμους</vt:lpstr>
      <vt:lpstr>Έλλειψη πάρκινγκ στο κέντρο</vt:lpstr>
      <vt:lpstr>Παράνομο παρκάρισμα</vt:lpstr>
      <vt:lpstr>Οι προτάσεις μας</vt:lpstr>
      <vt:lpstr>1. Ηλεκτρικό Λεωφορείο</vt:lpstr>
      <vt:lpstr>2. Ηλεκτρικό ποδήλατο </vt:lpstr>
      <vt:lpstr>Δημιουργία σταθμών φόρτισης για ηλεκτρικά ποδήλατά</vt:lpstr>
      <vt:lpstr>6 Σταθμοί φόρτισης ηλεκτρικών ποδηλάτων</vt:lpstr>
      <vt:lpstr>3. Δημιουργία ποδηλατόδρομου και ειδική λωρίδα ΑΜΕΑ</vt:lpstr>
      <vt:lpstr>4. Εφαρμογή για κινητά με μετρητή βημάτων</vt:lpstr>
      <vt:lpstr>Πιθανά σενάρια οφελών</vt:lpstr>
      <vt:lpstr>Υπολίμνιο πάρκινγκ!</vt:lpstr>
      <vt:lpstr>Ευχαριστούμε πολύ!!!</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ΣΔΕ ΚΑΣΤΟΡΙΑΣ</dc:title>
  <dc:creator>laptop</dc:creator>
  <cp:lastModifiedBy>SDEKAS_1</cp:lastModifiedBy>
  <cp:revision>67</cp:revision>
  <dcterms:created xsi:type="dcterms:W3CDTF">2022-02-21T15:26:57Z</dcterms:created>
  <dcterms:modified xsi:type="dcterms:W3CDTF">2022-05-25T17:30:58Z</dcterms:modified>
</cp:coreProperties>
</file>